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98" r:id="rId2"/>
    <p:sldId id="310" r:id="rId3"/>
    <p:sldId id="311" r:id="rId4"/>
    <p:sldId id="312" r:id="rId5"/>
    <p:sldId id="313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299" r:id="rId14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259" autoAdjust="0"/>
  </p:normalViewPr>
  <p:slideViewPr>
    <p:cSldViewPr snapToGrid="0" snapToObjects="1"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97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988E3F4-86E8-41F0-9CFD-8CF82FD90FBC}" type="datetimeFigureOut">
              <a:rPr lang="en-US"/>
              <a:pPr>
                <a:defRPr/>
              </a:pPr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F12F8E-002C-406A-B0EA-502EDB66031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1031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1767C50-23FD-423A-90A4-1A5DC65A39B2}" type="slidenum"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5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C2E9DF7-005F-48F1-A7C7-173A3EF30624}" type="slidenum">
              <a:rPr lang="en-US" altLang="ru-RU"/>
              <a:pPr/>
              <a:t>10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42816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C2E9DF7-005F-48F1-A7C7-173A3EF30624}" type="slidenum">
              <a:rPr lang="en-US" altLang="ru-RU"/>
              <a:pPr/>
              <a:t>11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61311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C2E9DF7-005F-48F1-A7C7-173A3EF30624}" type="slidenum">
              <a:rPr lang="en-US" altLang="ru-RU"/>
              <a:pPr/>
              <a:t>12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9884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8BF99EE-4A26-4B41-8F8D-E283BF678126}" type="slidenum">
              <a:rPr lang="en-US" altLang="ru-RU"/>
              <a:pPr/>
              <a:t>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3357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Для добавления учетной записи сотрудника администрации нажмите кнопку «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Добавить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» (1) и введите данные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сотрудника в появившемся диалоге. Обратите внимание на то, что поле СНИЛС обязательно к заполнению.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Для обновления списка учетных записей сотрудников администрации нажмите кнопку «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Обновить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» (2).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Для удаления учетной записи сотрудника администрации выберите соответствующую запись в списке и нажмите кнопку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«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Удалить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» (3).</a:t>
            </a:r>
            <a:endParaRPr lang="ru-RU" alt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646FF16-EE60-46E4-A469-E9330AC5745B}" type="slidenum">
              <a:rPr lang="en-US" altLang="ru-RU"/>
              <a:pPr/>
              <a:t>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15926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DB8AE60-6071-4E5B-8CC6-A27FB30BBF73}" type="slidenum">
              <a:rPr lang="en-US" altLang="ru-RU"/>
              <a:pPr/>
              <a:t>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92273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C2E9DF7-005F-48F1-A7C7-173A3EF30624}" type="slidenum">
              <a:rPr lang="en-US" altLang="ru-RU"/>
              <a:pPr/>
              <a:t>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79437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C2E9DF7-005F-48F1-A7C7-173A3EF30624}" type="slidenum">
              <a:rPr lang="en-US" altLang="ru-RU"/>
              <a:pPr/>
              <a:t>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83899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C2E9DF7-005F-48F1-A7C7-173A3EF30624}" type="slidenum">
              <a:rPr lang="en-US" altLang="ru-RU"/>
              <a:pPr/>
              <a:t>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19399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C2E9DF7-005F-48F1-A7C7-173A3EF30624}" type="slidenum">
              <a:rPr lang="en-US" altLang="ru-RU"/>
              <a:pPr/>
              <a:t>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6728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C2E9DF7-005F-48F1-A7C7-173A3EF30624}" type="slidenum">
              <a:rPr lang="en-US" altLang="ru-RU"/>
              <a:pPr/>
              <a:t>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7553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патерн-2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перо п-4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857750"/>
            <a:ext cx="72278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293061"/>
            <a:ext cx="7152640" cy="1470025"/>
          </a:xfrm>
        </p:spPr>
        <p:txBody>
          <a:bodyPr/>
          <a:lstStyle>
            <a:lvl1pPr>
              <a:defRPr sz="3200">
                <a:latin typeface="PT Sans"/>
                <a:cs typeface="PT Sans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3520" y="5278120"/>
            <a:ext cx="6400800" cy="157988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subtitle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6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046"/>
            <a:ext cx="7656587" cy="447137"/>
          </a:xfrm>
        </p:spPr>
        <p:txBody>
          <a:bodyPr/>
          <a:lstStyle>
            <a:lvl1pPr algn="l">
              <a:defRPr sz="2400">
                <a:latin typeface="PT Sans"/>
                <a:cs typeface="PT Sans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4525963"/>
          </a:xfrm>
        </p:spPr>
        <p:txBody>
          <a:bodyPr/>
          <a:lstStyle>
            <a:lvl1pPr>
              <a:defRPr>
                <a:latin typeface="PT Sans"/>
                <a:cs typeface="PT Sans"/>
              </a:defRPr>
            </a:lvl1pPr>
            <a:lvl2pPr>
              <a:defRPr>
                <a:latin typeface="PT Sans"/>
                <a:cs typeface="PT Sans"/>
              </a:defRPr>
            </a:lvl2pPr>
            <a:lvl3pPr>
              <a:defRPr>
                <a:latin typeface="PT Sans"/>
                <a:cs typeface="PT Sans"/>
              </a:defRPr>
            </a:lvl3pPr>
            <a:lvl4pPr>
              <a:defRPr>
                <a:latin typeface="PT Sans"/>
                <a:cs typeface="PT Sans"/>
              </a:defRPr>
            </a:lvl4pPr>
            <a:lvl5pPr>
              <a:defRPr>
                <a:latin typeface="PT Sans"/>
                <a:cs typeface="PT Sans"/>
              </a:defRPr>
            </a:lvl5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C643-C671-4E99-8808-4A450AC59BFF}" type="datetimeFigureOut">
              <a:rPr lang="en-US"/>
              <a:pPr>
                <a:defRPr/>
              </a:pPr>
              <a:t>1/30/2019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B059E-4F7A-4CEB-8DB2-CED6A083156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499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49"/>
            <a:ext cx="8311592" cy="566738"/>
          </a:xfrm>
        </p:spPr>
        <p:txBody>
          <a:bodyPr anchor="b"/>
          <a:lstStyle>
            <a:lvl1pPr algn="l">
              <a:defRPr sz="2400" b="0">
                <a:latin typeface="PT Sans"/>
                <a:cs typeface="PT Sans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6302" y="1380213"/>
            <a:ext cx="7291445" cy="434431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767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49"/>
            <a:ext cx="8311592" cy="566738"/>
          </a:xfrm>
        </p:spPr>
        <p:txBody>
          <a:bodyPr anchor="b"/>
          <a:lstStyle>
            <a:lvl1pPr algn="l">
              <a:defRPr sz="2400" b="0">
                <a:latin typeface="PT Sans"/>
                <a:cs typeface="PT Sans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857250"/>
            <a:ext cx="8311592" cy="470411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655972"/>
            <a:ext cx="8311592" cy="524806"/>
          </a:xfrm>
        </p:spPr>
        <p:txBody>
          <a:bodyPr/>
          <a:lstStyle>
            <a:lvl1pPr marL="0" indent="0">
              <a:buNone/>
              <a:defRPr sz="1200">
                <a:latin typeface="PT Sans"/>
                <a:cs typeface="PT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4417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68449"/>
            <a:ext cx="8156143" cy="566738"/>
          </a:xfrm>
        </p:spPr>
        <p:txBody>
          <a:bodyPr anchor="b"/>
          <a:lstStyle>
            <a:lvl1pPr algn="l">
              <a:defRPr sz="2400" b="0">
                <a:latin typeface="PT Sans"/>
                <a:cs typeface="PT Sans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5639" y="1790730"/>
            <a:ext cx="3892368" cy="34352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720975" y="1790730"/>
            <a:ext cx="3892368" cy="34352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586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49"/>
            <a:ext cx="8126882" cy="566738"/>
          </a:xfrm>
        </p:spPr>
        <p:txBody>
          <a:bodyPr anchor="b"/>
          <a:lstStyle>
            <a:lvl1pPr algn="l">
              <a:defRPr sz="2400" b="0">
                <a:latin typeface="PT Sans"/>
                <a:cs typeface="PT Sans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4778" y="1365791"/>
            <a:ext cx="4804514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882" y="1384684"/>
            <a:ext cx="2743200" cy="4095907"/>
          </a:xfrm>
        </p:spPr>
        <p:txBody>
          <a:bodyPr/>
          <a:lstStyle>
            <a:lvl1pPr marL="0" indent="0">
              <a:buNone/>
              <a:defRPr sz="1200">
                <a:latin typeface="PT Sans"/>
                <a:cs typeface="PT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1330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49"/>
            <a:ext cx="5486400" cy="566738"/>
          </a:xfrm>
        </p:spPr>
        <p:txBody>
          <a:bodyPr anchor="b"/>
          <a:lstStyle>
            <a:lvl1pPr algn="l">
              <a:defRPr sz="2400" b="0">
                <a:latin typeface="PT Sans"/>
                <a:cs typeface="PT Sans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4778" y="1365791"/>
            <a:ext cx="4804514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882" y="3800737"/>
            <a:ext cx="2743200" cy="1679854"/>
          </a:xfrm>
        </p:spPr>
        <p:txBody>
          <a:bodyPr/>
          <a:lstStyle>
            <a:lvl1pPr marL="0" indent="0">
              <a:buNone/>
              <a:defRPr sz="1200">
                <a:latin typeface="PT Sans"/>
                <a:cs typeface="PT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5840882" y="1365792"/>
            <a:ext cx="2743200" cy="216085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16394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-vertical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49"/>
            <a:ext cx="5486400" cy="566738"/>
          </a:xfrm>
        </p:spPr>
        <p:txBody>
          <a:bodyPr anchor="b"/>
          <a:lstStyle>
            <a:lvl1pPr algn="l">
              <a:defRPr sz="2400" b="0">
                <a:latin typeface="PT Sans"/>
                <a:cs typeface="PT Sans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4778" y="1365790"/>
            <a:ext cx="4000061" cy="20862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2962" y="1365790"/>
            <a:ext cx="2743200" cy="4463224"/>
          </a:xfrm>
        </p:spPr>
        <p:txBody>
          <a:bodyPr/>
          <a:lstStyle>
            <a:lvl1pPr marL="0" indent="0">
              <a:buNone/>
              <a:defRPr sz="1200">
                <a:latin typeface="PT Sans"/>
                <a:cs typeface="PT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584778" y="3742730"/>
            <a:ext cx="4000061" cy="20862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824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2AAF34DB-FC53-410F-A568-4ED5213081D8}" type="datetimeFigureOut">
              <a:rPr lang="en-US"/>
              <a:pPr>
                <a:defRPr/>
              </a:pPr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8B5DAA6-8109-416F-BF24-E94269C5F34D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32" r:id="rId4"/>
    <p:sldLayoutId id="2147483828" r:id="rId5"/>
    <p:sldLayoutId id="2147483829" r:id="rId6"/>
    <p:sldLayoutId id="2147483830" r:id="rId7"/>
    <p:sldLayoutId id="2147483831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dp1.fciit.ru/cdp/ca-qual.c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502024" y="2292459"/>
            <a:ext cx="8157881" cy="1628907"/>
          </a:xfrm>
        </p:spPr>
        <p:txBody>
          <a:bodyPr>
            <a:noAutofit/>
          </a:bodyPr>
          <a:lstStyle/>
          <a:p>
            <a:r>
              <a:rPr lang="ru-RU" altLang="ru-RU" sz="2000" b="1" cap="all" dirty="0" smtClean="0"/>
              <a:t>«ПОРЯДОК НАПРАВЛЕНИЯ В НОТАРИАЛЬНУЮ ПАЛАТУ СВЕДЕНИЙ ОБ УДОСТОВЕРЕННЫХ ЗАВЕЩАНИЯХ, ДОВЕРЕННОСТЯХ, АКТАХ ИХ ОТМЕНЫ С ИСПОЛЬЗОВАНИЕМ ПОРТАЛА ПЕРЕДАЧИ СВЕДЕНИЙ ОМСУ»</a:t>
            </a:r>
            <a:endParaRPr lang="ru-RU" altLang="ru-RU" sz="2000" b="1" cap="all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16913" cy="566738"/>
          </a:xfrm>
        </p:spPr>
        <p:txBody>
          <a:bodyPr/>
          <a:lstStyle/>
          <a:p>
            <a:pPr algn="ctr" eaLnBrk="1" hangingPunct="1"/>
            <a:r>
              <a:rPr lang="ru-RU" altLang="ru-RU" sz="2000" dirty="0">
                <a:ea typeface="PT Sans"/>
              </a:rPr>
              <a:t>Портал: Создание сообщения об аннулировании документа</a:t>
            </a:r>
            <a:endParaRPr lang="ru-RU" altLang="ru-RU" sz="2000" dirty="0" smtClean="0">
              <a:ea typeface="PT Sans"/>
            </a:endParaRPr>
          </a:p>
        </p:txBody>
      </p:sp>
      <p:sp>
        <p:nvSpPr>
          <p:cNvPr id="13315" name="Text Placeholder 13"/>
          <p:cNvSpPr>
            <a:spLocks noGrp="1"/>
          </p:cNvSpPr>
          <p:nvPr>
            <p:ph type="body" sz="half" idx="2"/>
          </p:nvPr>
        </p:nvSpPr>
        <p:spPr>
          <a:xfrm>
            <a:off x="544513" y="722313"/>
            <a:ext cx="8413750" cy="5703887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PT Sans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78" y="1423835"/>
            <a:ext cx="8287872" cy="39794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900" y="800383"/>
            <a:ext cx="8575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Narrow"/>
              </a:rPr>
              <a:t>Введите регистрационный номер аннулируемого документа в реестре нотариальных действий ЕИС</a:t>
            </a:r>
            <a:r>
              <a:rPr lang="ru-RU" dirty="0">
                <a:latin typeface="TimesNewRomanPSMT"/>
              </a:rPr>
              <a:t>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541220"/>
            <a:ext cx="8276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Narrow"/>
              </a:rPr>
              <a:t>Имеется возможность сохранить </a:t>
            </a:r>
            <a:r>
              <a:rPr lang="ru-RU" sz="1200" b="1" dirty="0">
                <a:latin typeface="ArialNarrow-Bold"/>
              </a:rPr>
              <a:t>Сообщение </a:t>
            </a:r>
            <a:r>
              <a:rPr lang="ru-RU" sz="1200" dirty="0">
                <a:latin typeface="ArialNarrow"/>
              </a:rPr>
              <a:t>для того</a:t>
            </a:r>
            <a:r>
              <a:rPr lang="ru-RU" sz="1200" dirty="0">
                <a:latin typeface="TimesNewRomanPSMT"/>
              </a:rPr>
              <a:t>, </a:t>
            </a:r>
            <a:r>
              <a:rPr lang="ru-RU" sz="1200" dirty="0">
                <a:latin typeface="ArialNarrow"/>
              </a:rPr>
              <a:t>чтобы вернуться к работе с ним позднее или передать</a:t>
            </a:r>
          </a:p>
          <a:p>
            <a:r>
              <a:rPr lang="ru-RU" sz="1200" b="1" dirty="0">
                <a:latin typeface="ArialNarrow-Bold"/>
              </a:rPr>
              <a:t>Сообщение </a:t>
            </a:r>
            <a:r>
              <a:rPr lang="ru-RU" sz="1200" dirty="0">
                <a:latin typeface="ArialNarrow"/>
              </a:rPr>
              <a:t>для подписи лицу</a:t>
            </a:r>
            <a:r>
              <a:rPr lang="ru-RU" sz="1200" dirty="0">
                <a:latin typeface="TimesNewRomanPSMT"/>
              </a:rPr>
              <a:t>, </a:t>
            </a:r>
            <a:r>
              <a:rPr lang="ru-RU" sz="1200" dirty="0">
                <a:latin typeface="ArialNarrow"/>
              </a:rPr>
              <a:t>обладающему правом подписи в случае</a:t>
            </a:r>
            <a:r>
              <a:rPr lang="ru-RU" sz="1200" dirty="0">
                <a:latin typeface="TimesNewRomanPSMT"/>
              </a:rPr>
              <a:t>, </a:t>
            </a:r>
            <a:r>
              <a:rPr lang="ru-RU" sz="1200" dirty="0">
                <a:latin typeface="ArialNarrow"/>
              </a:rPr>
              <a:t>если сотрудник администрации</a:t>
            </a:r>
            <a:r>
              <a:rPr lang="ru-RU" sz="1200" dirty="0">
                <a:latin typeface="TimesNewRomanPSMT"/>
              </a:rPr>
              <a:t>, </a:t>
            </a:r>
            <a:r>
              <a:rPr lang="ru-RU" sz="1200" dirty="0">
                <a:latin typeface="ArialNarrow"/>
              </a:rPr>
              <a:t>вводивший</a:t>
            </a:r>
          </a:p>
          <a:p>
            <a:r>
              <a:rPr lang="ru-RU" sz="1200" dirty="0">
                <a:latin typeface="ArialNarrow"/>
              </a:rPr>
              <a:t>данные </a:t>
            </a:r>
            <a:r>
              <a:rPr lang="ru-RU" sz="1200" b="1" dirty="0">
                <a:latin typeface="ArialNarrow-Bold"/>
              </a:rPr>
              <a:t>Сообщения </a:t>
            </a:r>
            <a:r>
              <a:rPr lang="ru-RU" sz="1200" dirty="0">
                <a:latin typeface="ArialNarrow"/>
              </a:rPr>
              <a:t>правом подписи не обладает</a:t>
            </a:r>
            <a:r>
              <a:rPr lang="ru-RU" sz="1200" dirty="0">
                <a:latin typeface="TimesNewRomanPSMT"/>
              </a:rPr>
              <a:t>. </a:t>
            </a:r>
            <a:r>
              <a:rPr lang="ru-RU" sz="1200" dirty="0">
                <a:latin typeface="ArialNarrow"/>
              </a:rPr>
              <a:t>Для этого нажмите кнопку </a:t>
            </a:r>
            <a:r>
              <a:rPr lang="ru-RU" sz="1200" dirty="0">
                <a:latin typeface="TimesNewRomanPSMT"/>
              </a:rPr>
              <a:t>«</a:t>
            </a:r>
            <a:r>
              <a:rPr lang="ru-RU" sz="1200" b="1" dirty="0">
                <a:latin typeface="ArialNarrow-Bold"/>
              </a:rPr>
              <a:t>Сохранить</a:t>
            </a:r>
            <a:r>
              <a:rPr lang="ru-RU" sz="1200" dirty="0">
                <a:latin typeface="TimesNewRomanPSMT"/>
              </a:rPr>
              <a:t>» (1). </a:t>
            </a:r>
            <a:r>
              <a:rPr lang="ru-RU" sz="1200" dirty="0">
                <a:latin typeface="ArialNarrow"/>
              </a:rPr>
              <a:t>Сохраненное</a:t>
            </a:r>
          </a:p>
          <a:p>
            <a:r>
              <a:rPr lang="ru-RU" sz="1200" b="1" dirty="0">
                <a:latin typeface="ArialNarrow-Bold"/>
              </a:rPr>
              <a:t>Сообщение </a:t>
            </a:r>
            <a:r>
              <a:rPr lang="ru-RU" sz="1200" dirty="0">
                <a:latin typeface="ArialNarrow"/>
              </a:rPr>
              <a:t>будет отображаться фильтром </a:t>
            </a:r>
            <a:r>
              <a:rPr lang="ru-RU" sz="1200" dirty="0">
                <a:latin typeface="TimesNewRomanPSMT"/>
              </a:rPr>
              <a:t>«</a:t>
            </a:r>
            <a:r>
              <a:rPr lang="ru-RU" sz="1200" b="1" dirty="0">
                <a:latin typeface="ArialNarrow-Bold"/>
              </a:rPr>
              <a:t>Черновики</a:t>
            </a:r>
            <a:r>
              <a:rPr lang="ru-RU" sz="1200" dirty="0">
                <a:latin typeface="TimesNewRomanPSMT"/>
              </a:rPr>
              <a:t>».</a:t>
            </a:r>
          </a:p>
          <a:p>
            <a:r>
              <a:rPr lang="ru-RU" sz="1200" dirty="0">
                <a:latin typeface="ArialNarrow"/>
              </a:rPr>
              <a:t>Для подписи </a:t>
            </a:r>
            <a:r>
              <a:rPr lang="ru-RU" sz="1200" b="1" dirty="0">
                <a:latin typeface="ArialNarrow-Bold"/>
              </a:rPr>
              <a:t>Сообщения </a:t>
            </a:r>
            <a:r>
              <a:rPr lang="ru-RU" sz="1200" dirty="0">
                <a:latin typeface="ArialNarrow"/>
              </a:rPr>
              <a:t>и отправки его в адрес </a:t>
            </a:r>
            <a:r>
              <a:rPr lang="ru-RU" sz="1200" b="1" dirty="0">
                <a:latin typeface="ArialNarrow-Bold"/>
              </a:rPr>
              <a:t>ЕИС </a:t>
            </a:r>
            <a:r>
              <a:rPr lang="ru-RU" sz="1200" dirty="0">
                <a:latin typeface="ArialNarrow"/>
              </a:rPr>
              <a:t>нажмите кнопку </a:t>
            </a:r>
            <a:r>
              <a:rPr lang="ru-RU" sz="1200" dirty="0">
                <a:latin typeface="TimesNewRomanPSMT"/>
              </a:rPr>
              <a:t>«</a:t>
            </a:r>
            <a:r>
              <a:rPr lang="ru-RU" sz="1200" b="1" dirty="0">
                <a:latin typeface="ArialNarrow-Bold"/>
              </a:rPr>
              <a:t>Подписать и отправить</a:t>
            </a:r>
            <a:r>
              <a:rPr lang="ru-RU" sz="1200" dirty="0">
                <a:latin typeface="TimesNewRomanPSMT"/>
              </a:rPr>
              <a:t>» (2).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297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16913" cy="566738"/>
          </a:xfrm>
        </p:spPr>
        <p:txBody>
          <a:bodyPr/>
          <a:lstStyle/>
          <a:p>
            <a:pPr algn="ctr" eaLnBrk="1" hangingPunct="1"/>
            <a:r>
              <a:rPr lang="ru-RU" altLang="ru-RU" sz="2000" dirty="0">
                <a:ea typeface="PT Sans"/>
              </a:rPr>
              <a:t>Портал: Создание сообщения </a:t>
            </a:r>
            <a:r>
              <a:rPr lang="ru-RU" altLang="ru-RU" sz="2000" dirty="0" smtClean="0">
                <a:ea typeface="PT Sans"/>
              </a:rPr>
              <a:t>о изменяемом </a:t>
            </a:r>
            <a:r>
              <a:rPr lang="ru-RU" altLang="ru-RU" sz="2000" dirty="0">
                <a:ea typeface="PT Sans"/>
              </a:rPr>
              <a:t>документа</a:t>
            </a:r>
            <a:endParaRPr lang="ru-RU" altLang="ru-RU" sz="2000" dirty="0" smtClean="0">
              <a:ea typeface="PT Sans"/>
            </a:endParaRPr>
          </a:p>
        </p:txBody>
      </p:sp>
      <p:sp>
        <p:nvSpPr>
          <p:cNvPr id="13315" name="Text Placeholder 13"/>
          <p:cNvSpPr>
            <a:spLocks noGrp="1"/>
          </p:cNvSpPr>
          <p:nvPr>
            <p:ph type="body" sz="half" idx="2"/>
          </p:nvPr>
        </p:nvSpPr>
        <p:spPr>
          <a:xfrm>
            <a:off x="544513" y="722313"/>
            <a:ext cx="8413750" cy="5703887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PT Sans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43" y="1423835"/>
            <a:ext cx="6732542" cy="39794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900" y="800383"/>
            <a:ext cx="8575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Narrow"/>
              </a:rPr>
              <a:t>Введите регистрационный номер </a:t>
            </a:r>
            <a:r>
              <a:rPr lang="ru-RU" dirty="0" smtClean="0">
                <a:latin typeface="ArialNarrow"/>
              </a:rPr>
              <a:t>изменяемого </a:t>
            </a:r>
            <a:r>
              <a:rPr lang="ru-RU" dirty="0">
                <a:latin typeface="ArialNarrow"/>
              </a:rPr>
              <a:t>документа в реестре нотариальных действий ЕИС</a:t>
            </a:r>
            <a:r>
              <a:rPr lang="ru-RU" dirty="0">
                <a:latin typeface="TimesNewRomanPSMT"/>
              </a:rPr>
              <a:t>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45" y="5541220"/>
            <a:ext cx="86026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Narrow"/>
              </a:rPr>
              <a:t>Для создания </a:t>
            </a:r>
            <a:r>
              <a:rPr lang="ru-RU" sz="1200" b="1" dirty="0" smtClean="0">
                <a:latin typeface="ArialNarrow-Bold"/>
              </a:rPr>
              <a:t>Сообщения </a:t>
            </a:r>
            <a:r>
              <a:rPr lang="ru-RU" sz="1200" dirty="0" smtClean="0">
                <a:latin typeface="ArialNarrow-Bold"/>
              </a:rPr>
              <a:t>об изменении документа, </a:t>
            </a:r>
            <a:r>
              <a:rPr lang="ru-RU" sz="1200" dirty="0">
                <a:latin typeface="ArialNarrow"/>
              </a:rPr>
              <a:t>пользователь должен выбрать соответствующих тип сообщения в выпадающем списке</a:t>
            </a:r>
            <a:r>
              <a:rPr lang="ru-RU" sz="1200" b="1" dirty="0" smtClean="0">
                <a:latin typeface="ArialNarrow-Bold"/>
              </a:rPr>
              <a:t> «Изменить тип сообщения»</a:t>
            </a:r>
          </a:p>
          <a:p>
            <a:r>
              <a:rPr lang="ru-RU" sz="1200" dirty="0" smtClean="0">
                <a:latin typeface="ArialNarrow-Bold"/>
              </a:rPr>
              <a:t>Далее заполнить поле </a:t>
            </a:r>
            <a:r>
              <a:rPr lang="ru-RU" sz="1200" b="1" dirty="0" smtClean="0">
                <a:latin typeface="ArialNarrow-Bold"/>
              </a:rPr>
              <a:t>Регистрационный номер документа в реестре нотариальных действий ЕИС. </a:t>
            </a:r>
            <a:r>
              <a:rPr lang="ru-RU" sz="1200" dirty="0" smtClean="0">
                <a:latin typeface="ArialNarrow-Bold"/>
              </a:rPr>
              <a:t>(1)</a:t>
            </a:r>
            <a:r>
              <a:rPr lang="ru-RU" sz="1200" b="1" dirty="0" smtClean="0">
                <a:latin typeface="ArialNarrow-Bold"/>
              </a:rPr>
              <a:t> </a:t>
            </a:r>
            <a:endParaRPr lang="ru-RU" sz="1200" b="1" dirty="0">
              <a:latin typeface="ArialNarrow-Bold"/>
            </a:endParaRPr>
          </a:p>
          <a:p>
            <a:r>
              <a:rPr lang="ru-RU" sz="1200" dirty="0" smtClean="0">
                <a:latin typeface="ArialNarrow"/>
              </a:rPr>
              <a:t>Данный номер можно взять в разделе </a:t>
            </a:r>
            <a:r>
              <a:rPr lang="ru-RU" sz="1200" b="1" dirty="0" smtClean="0">
                <a:latin typeface="ArialNarrow"/>
              </a:rPr>
              <a:t>Сообщения </a:t>
            </a:r>
            <a:r>
              <a:rPr lang="ru-RU" sz="1200" dirty="0" smtClean="0">
                <a:latin typeface="ArialNarrow"/>
              </a:rPr>
              <a:t>или уточнить в Нотариальной Палате.</a:t>
            </a:r>
          </a:p>
          <a:p>
            <a:r>
              <a:rPr lang="ru-RU" sz="1200" dirty="0" smtClean="0">
                <a:latin typeface="ArialNarrow"/>
              </a:rPr>
              <a:t>Также заполняется </a:t>
            </a:r>
            <a:r>
              <a:rPr lang="ru-RU" sz="1200" b="1" dirty="0" smtClean="0">
                <a:latin typeface="ArialNarrow"/>
              </a:rPr>
              <a:t>Реестровый номер документа </a:t>
            </a:r>
            <a:r>
              <a:rPr lang="ru-RU" sz="1200" dirty="0" smtClean="0">
                <a:latin typeface="ArialNarrow"/>
              </a:rPr>
              <a:t>и </a:t>
            </a:r>
            <a:r>
              <a:rPr lang="ru-RU" sz="1200" b="1" dirty="0" smtClean="0">
                <a:latin typeface="ArialNarrow"/>
              </a:rPr>
              <a:t>Дата нотариального документа</a:t>
            </a:r>
            <a:r>
              <a:rPr lang="ru-RU" sz="1200" dirty="0" smtClean="0">
                <a:latin typeface="ArialNarrow"/>
              </a:rPr>
              <a:t>.</a:t>
            </a:r>
            <a:r>
              <a:rPr lang="ru-RU" sz="1200" dirty="0" smtClean="0">
                <a:latin typeface="TimesNewRomanPSMT"/>
              </a:rPr>
              <a:t> </a:t>
            </a:r>
            <a:r>
              <a:rPr lang="ru-RU" sz="1200" dirty="0">
                <a:latin typeface="TimesNewRomanPSMT"/>
              </a:rPr>
              <a:t>(2).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15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16913" cy="566738"/>
          </a:xfrm>
        </p:spPr>
        <p:txBody>
          <a:bodyPr/>
          <a:lstStyle/>
          <a:p>
            <a:pPr algn="ctr" eaLnBrk="1" hangingPunct="1"/>
            <a:r>
              <a:rPr lang="ru-RU" altLang="ru-RU" sz="2000" dirty="0">
                <a:ea typeface="PT Sans"/>
              </a:rPr>
              <a:t>Портал: Создание сообщения </a:t>
            </a:r>
            <a:r>
              <a:rPr lang="ru-RU" altLang="ru-RU" sz="2000" dirty="0" smtClean="0">
                <a:ea typeface="PT Sans"/>
              </a:rPr>
              <a:t>о изменяемом </a:t>
            </a:r>
            <a:r>
              <a:rPr lang="ru-RU" altLang="ru-RU" sz="2000" dirty="0">
                <a:ea typeface="PT Sans"/>
              </a:rPr>
              <a:t>документа</a:t>
            </a:r>
            <a:endParaRPr lang="ru-RU" altLang="ru-RU" sz="2000" dirty="0" smtClean="0">
              <a:ea typeface="PT Sans"/>
            </a:endParaRPr>
          </a:p>
        </p:txBody>
      </p:sp>
      <p:sp>
        <p:nvSpPr>
          <p:cNvPr id="13315" name="Text Placeholder 13"/>
          <p:cNvSpPr>
            <a:spLocks noGrp="1"/>
          </p:cNvSpPr>
          <p:nvPr>
            <p:ph type="body" sz="half" idx="2"/>
          </p:nvPr>
        </p:nvSpPr>
        <p:spPr>
          <a:xfrm>
            <a:off x="544513" y="722313"/>
            <a:ext cx="8413750" cy="5703887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PT Sans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7" y="1413486"/>
            <a:ext cx="7721369" cy="39603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900" y="800383"/>
            <a:ext cx="8575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Narrow"/>
              </a:rPr>
              <a:t>Введите регистрационный номер </a:t>
            </a:r>
            <a:r>
              <a:rPr lang="ru-RU" dirty="0" smtClean="0">
                <a:latin typeface="ArialNarrow"/>
              </a:rPr>
              <a:t>изменяемого </a:t>
            </a:r>
            <a:r>
              <a:rPr lang="ru-RU" dirty="0">
                <a:latin typeface="ArialNarrow"/>
              </a:rPr>
              <a:t>документа в реестре нотариальных действий ЕИС</a:t>
            </a:r>
            <a:r>
              <a:rPr lang="ru-RU" dirty="0">
                <a:latin typeface="TimesNewRomanPSMT"/>
              </a:rPr>
              <a:t>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45" y="5541220"/>
            <a:ext cx="8602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Narrow"/>
              </a:rPr>
              <a:t>Также </a:t>
            </a:r>
            <a:r>
              <a:rPr lang="ru-RU" sz="1200" dirty="0" smtClean="0">
                <a:latin typeface="ArialNarrow"/>
              </a:rPr>
              <a:t>заполняется пункт </a:t>
            </a:r>
            <a:r>
              <a:rPr lang="ru-RU" sz="1200" b="1" dirty="0" smtClean="0">
                <a:latin typeface="ArialNarrow"/>
              </a:rPr>
              <a:t>Сведения об изменении, внесенном в нотариально оформленный документ и (или) в запись реестра нотариальных действий </a:t>
            </a:r>
            <a:r>
              <a:rPr lang="ru-RU" sz="1200" dirty="0" smtClean="0">
                <a:latin typeface="ArialNarrow"/>
              </a:rPr>
              <a:t>(1).</a:t>
            </a:r>
          </a:p>
          <a:p>
            <a:r>
              <a:rPr lang="ru-RU" sz="1200" dirty="0" smtClean="0">
                <a:latin typeface="ArialNarrow"/>
              </a:rPr>
              <a:t>В данную ячейку вносится информация о технической ошибке допущенной в зарегистрированном ранее документе.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839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ctrTitle"/>
          </p:nvPr>
        </p:nvSpPr>
        <p:spPr>
          <a:xfrm>
            <a:off x="741363" y="2794000"/>
            <a:ext cx="7153275" cy="974725"/>
          </a:xfrm>
        </p:spPr>
        <p:txBody>
          <a:bodyPr/>
          <a:lstStyle/>
          <a:p>
            <a:r>
              <a:rPr lang="uk-UA" altLang="ru-RU" dirty="0" smtClean="0">
                <a:ea typeface="PT Sans"/>
              </a:rPr>
              <a:t/>
            </a:r>
            <a:br>
              <a:rPr lang="uk-UA" altLang="ru-RU" dirty="0" smtClean="0">
                <a:ea typeface="PT Sans"/>
              </a:rPr>
            </a:br>
            <a:r>
              <a:rPr lang="uk-UA" altLang="ru-RU" dirty="0" smtClean="0">
                <a:ea typeface="PT Sans"/>
              </a:rPr>
              <a:t>      </a:t>
            </a:r>
            <a:r>
              <a:rPr lang="ru-RU" altLang="ru-RU" dirty="0" smtClean="0">
                <a:ea typeface="PT Sans"/>
              </a:rPr>
              <a:t>Благодарю</a:t>
            </a:r>
            <a:r>
              <a:rPr lang="uk-UA" altLang="ru-RU" dirty="0" smtClean="0">
                <a:ea typeface="PT Sans"/>
              </a:rPr>
              <a:t> за </a:t>
            </a:r>
            <a:r>
              <a:rPr lang="ru-RU" altLang="ru-RU" dirty="0" smtClean="0">
                <a:ea typeface="PT Sans"/>
              </a:rPr>
              <a:t>внимание</a:t>
            </a:r>
            <a:r>
              <a:rPr lang="uk-UA" altLang="ru-RU" dirty="0" smtClean="0">
                <a:ea typeface="PT Sans"/>
              </a:rPr>
              <a:t>!</a:t>
            </a:r>
            <a:endParaRPr lang="en-US" altLang="ru-RU" dirty="0" smtClean="0">
              <a:ea typeface="PT Sans"/>
            </a:endParaRPr>
          </a:p>
        </p:txBody>
      </p:sp>
      <p:sp>
        <p:nvSpPr>
          <p:cNvPr id="54275" name="Подзаголовок 4"/>
          <p:cNvSpPr txBox="1">
            <a:spLocks/>
          </p:cNvSpPr>
          <p:nvPr/>
        </p:nvSpPr>
        <p:spPr bwMode="auto">
          <a:xfrm>
            <a:off x="1547813" y="4941888"/>
            <a:ext cx="640080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1700">
              <a:solidFill>
                <a:srgbClr val="595959"/>
              </a:solidFill>
              <a:latin typeface="PT Sans"/>
              <a:ea typeface="PT Sans"/>
              <a:cs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16913" cy="566738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ea typeface="PT Sans"/>
              </a:rPr>
              <a:t>Портал: Аутентификация пользователя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56773" y="1082843"/>
            <a:ext cx="402426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latin typeface="Arial" panose="020B0604020202020204" pitchFamily="34" charset="0"/>
              </a:rPr>
              <a:t>Корректная работа с </a:t>
            </a:r>
            <a:r>
              <a:rPr lang="ru-RU" sz="1400" b="1" u="sng" dirty="0" smtClean="0">
                <a:latin typeface="Arial" panose="020B0604020202020204" pitchFamily="34" charset="0"/>
              </a:rPr>
              <a:t>порталом </a:t>
            </a:r>
            <a:r>
              <a:rPr lang="ru-RU" sz="1400" b="1" u="sng" dirty="0">
                <a:latin typeface="Arial" panose="020B0604020202020204" pitchFamily="34" charset="0"/>
              </a:rPr>
              <a:t>поддерживается: </a:t>
            </a:r>
          </a:p>
          <a:p>
            <a:r>
              <a:rPr lang="ru-RU" sz="1400" dirty="0">
                <a:latin typeface="Arial" panose="020B0604020202020204" pitchFamily="34" charset="0"/>
              </a:rPr>
              <a:t>1. В следующих операционных системах: </a:t>
            </a:r>
          </a:p>
          <a:p>
            <a:r>
              <a:rPr lang="ru-RU" sz="1400" dirty="0" err="1" smtClean="0">
                <a:latin typeface="Arial" panose="020B0604020202020204" pitchFamily="34" charset="0"/>
              </a:rPr>
              <a:t>Windows</a:t>
            </a:r>
            <a:r>
              <a:rPr lang="ru-RU" sz="1400" dirty="0" smtClean="0">
                <a:latin typeface="Arial" panose="020B0604020202020204" pitchFamily="34" charset="0"/>
              </a:rPr>
              <a:t> 7; </a:t>
            </a:r>
            <a:r>
              <a:rPr lang="ru-RU" sz="1400" dirty="0" err="1" smtClean="0">
                <a:latin typeface="Arial" panose="020B0604020202020204" pitchFamily="34" charset="0"/>
              </a:rPr>
              <a:t>Windows</a:t>
            </a:r>
            <a:r>
              <a:rPr lang="ru-RU" sz="1400" dirty="0" smtClean="0">
                <a:latin typeface="Arial" panose="020B0604020202020204" pitchFamily="34" charset="0"/>
              </a:rPr>
              <a:t> 8; </a:t>
            </a:r>
            <a:r>
              <a:rPr lang="en-US" sz="1400" dirty="0" smtClean="0">
                <a:latin typeface="Arial" panose="020B0604020202020204" pitchFamily="34" charset="0"/>
              </a:rPr>
              <a:t>Windows 10</a:t>
            </a:r>
            <a:r>
              <a:rPr lang="ru-RU" sz="1400" dirty="0" smtClean="0">
                <a:latin typeface="Arial" panose="020B0604020202020204" pitchFamily="34" charset="0"/>
              </a:rPr>
              <a:t>.</a:t>
            </a:r>
          </a:p>
          <a:p>
            <a:endParaRPr lang="ru-RU" sz="1400" dirty="0">
              <a:latin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</a:rPr>
              <a:t>2. С использованием браузера: </a:t>
            </a:r>
          </a:p>
          <a:p>
            <a:r>
              <a:rPr lang="ru-RU" sz="1400" b="1" dirty="0" err="1" smtClean="0">
                <a:latin typeface="Arial" panose="020B0604020202020204" pitchFamily="34" charset="0"/>
              </a:rPr>
              <a:t>Internet</a:t>
            </a:r>
            <a:r>
              <a:rPr lang="ru-RU" sz="1400" b="1" dirty="0" smtClean="0">
                <a:latin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</a:rPr>
              <a:t>Explorer</a:t>
            </a:r>
            <a:r>
              <a:rPr lang="ru-RU" sz="1400" dirty="0" smtClean="0">
                <a:latin typeface="Arial" panose="020B0604020202020204" pitchFamily="34" charset="0"/>
              </a:rPr>
              <a:t>  версии </a:t>
            </a:r>
            <a:r>
              <a:rPr lang="ru-RU" sz="1400" dirty="0">
                <a:latin typeface="Arial" panose="020B0604020202020204" pitchFamily="34" charset="0"/>
              </a:rPr>
              <a:t>не ниже </a:t>
            </a:r>
            <a:r>
              <a:rPr lang="ru-RU" sz="1400" dirty="0" smtClean="0">
                <a:latin typeface="Arial" panose="020B0604020202020204" pitchFamily="34" charset="0"/>
              </a:rPr>
              <a:t>9.0, Рекомендуется </a:t>
            </a:r>
            <a:r>
              <a:rPr lang="ru-RU" sz="1400" b="1" dirty="0" smtClean="0">
                <a:latin typeface="Arial" panose="020B0604020202020204" pitchFamily="34" charset="0"/>
              </a:rPr>
              <a:t>11.0</a:t>
            </a:r>
            <a:r>
              <a:rPr lang="ru-RU" sz="1400" dirty="0" smtClean="0">
                <a:latin typeface="Arial" panose="020B0604020202020204" pitchFamily="34" charset="0"/>
              </a:rPr>
              <a:t>.</a:t>
            </a:r>
          </a:p>
          <a:p>
            <a:endParaRPr lang="ru-RU" sz="1400" dirty="0">
              <a:latin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</a:rPr>
              <a:t>3. При наличии: </a:t>
            </a:r>
          </a:p>
          <a:p>
            <a:r>
              <a:rPr lang="ru-RU" sz="1400" dirty="0" smtClean="0">
                <a:latin typeface="Arial" panose="020B0604020202020204" pitchFamily="34" charset="0"/>
              </a:rPr>
              <a:t>Сертифицированного </a:t>
            </a:r>
            <a:r>
              <a:rPr lang="ru-RU" sz="1400" dirty="0" err="1" smtClean="0">
                <a:latin typeface="Arial" panose="020B0604020202020204" pitchFamily="34" charset="0"/>
              </a:rPr>
              <a:t>криптопровайдера</a:t>
            </a:r>
            <a:r>
              <a:rPr lang="ru-RU" sz="1400" dirty="0" smtClean="0">
                <a:latin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</a:rPr>
              <a:t>КриптоПро</a:t>
            </a:r>
            <a:r>
              <a:rPr lang="ru-RU" sz="1400" b="1" dirty="0" smtClean="0">
                <a:latin typeface="Arial" panose="020B0604020202020204" pitchFamily="34" charset="0"/>
              </a:rPr>
              <a:t> CSP версии </a:t>
            </a:r>
            <a:r>
              <a:rPr lang="ru-RU" sz="1400" b="1" dirty="0">
                <a:latin typeface="Arial" panose="020B0604020202020204" pitchFamily="34" charset="0"/>
              </a:rPr>
              <a:t>3.6 </a:t>
            </a:r>
            <a:r>
              <a:rPr lang="ru-RU" sz="1400" dirty="0">
                <a:latin typeface="Arial" panose="020B0604020202020204" pitchFamily="34" charset="0"/>
              </a:rPr>
              <a:t>или </a:t>
            </a:r>
            <a:r>
              <a:rPr lang="ru-RU" sz="1400" dirty="0" smtClean="0">
                <a:latin typeface="Arial" panose="020B0604020202020204" pitchFamily="34" charset="0"/>
              </a:rPr>
              <a:t>старше, </a:t>
            </a:r>
            <a:r>
              <a:rPr lang="ru-RU" sz="1400" dirty="0" err="1" smtClean="0">
                <a:latin typeface="Arial" panose="020B0604020202020204" pitchFamily="34" charset="0"/>
              </a:rPr>
              <a:t>VipNet</a:t>
            </a:r>
            <a:r>
              <a:rPr lang="ru-RU" sz="1400" dirty="0" smtClean="0">
                <a:latin typeface="Arial" panose="020B0604020202020204" pitchFamily="34" charset="0"/>
              </a:rPr>
              <a:t> CSP версии </a:t>
            </a:r>
            <a:r>
              <a:rPr lang="ru-RU" sz="1400" dirty="0">
                <a:latin typeface="Arial" panose="020B0604020202020204" pitchFamily="34" charset="0"/>
              </a:rPr>
              <a:t>4 или </a:t>
            </a:r>
            <a:r>
              <a:rPr lang="ru-RU" sz="1400" dirty="0" smtClean="0">
                <a:latin typeface="Arial" panose="020B0604020202020204" pitchFamily="34" charset="0"/>
              </a:rPr>
              <a:t>старше; </a:t>
            </a:r>
            <a:endParaRPr lang="ru-RU" sz="1400" dirty="0">
              <a:latin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</a:rPr>
              <a:t>Установленного </a:t>
            </a:r>
            <a:r>
              <a:rPr lang="ru-RU" sz="1400" b="1" dirty="0" err="1" smtClean="0">
                <a:latin typeface="Arial" panose="020B0604020202020204" pitchFamily="34" charset="0"/>
              </a:rPr>
              <a:t>КриптоПро</a:t>
            </a:r>
            <a:r>
              <a:rPr lang="ru-RU" sz="1400" b="1" dirty="0" smtClean="0">
                <a:latin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</a:rPr>
              <a:t>ЭЦП </a:t>
            </a:r>
            <a:r>
              <a:rPr lang="ru-RU" sz="1400" b="1" dirty="0" err="1" smtClean="0">
                <a:latin typeface="Arial" panose="020B0604020202020204" pitchFamily="34" charset="0"/>
              </a:rPr>
              <a:t>Browser</a:t>
            </a:r>
            <a:r>
              <a:rPr lang="ru-RU" sz="1400" b="1" dirty="0" smtClean="0">
                <a:latin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</a:rPr>
              <a:t>plug-in</a:t>
            </a:r>
            <a:r>
              <a:rPr lang="ru-RU" sz="1400" dirty="0" smtClean="0">
                <a:latin typeface="Arial" panose="020B0604020202020204" pitchFamily="34" charset="0"/>
              </a:rPr>
              <a:t>; </a:t>
            </a:r>
            <a:endParaRPr lang="ru-RU" sz="1400" dirty="0">
              <a:latin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</a:rPr>
              <a:t>Действующего </a:t>
            </a:r>
            <a:r>
              <a:rPr lang="ru-RU" sz="1400" dirty="0">
                <a:latin typeface="Arial" panose="020B0604020202020204" pitchFamily="34" charset="0"/>
              </a:rPr>
              <a:t>ключа усиленной </a:t>
            </a:r>
            <a:r>
              <a:rPr lang="ru-RU" sz="1400" dirty="0" smtClean="0">
                <a:latin typeface="Arial" panose="020B0604020202020204" pitchFamily="34" charset="0"/>
              </a:rPr>
              <a:t>квалифицированной </a:t>
            </a:r>
            <a:r>
              <a:rPr lang="ru-RU" sz="1400" dirty="0">
                <a:latin typeface="Arial" panose="020B0604020202020204" pitchFamily="34" charset="0"/>
              </a:rPr>
              <a:t>электронной </a:t>
            </a:r>
            <a:r>
              <a:rPr lang="ru-RU" sz="1400" dirty="0" smtClean="0">
                <a:latin typeface="Arial" panose="020B0604020202020204" pitchFamily="34" charset="0"/>
              </a:rPr>
              <a:t>подписи. </a:t>
            </a:r>
            <a:endParaRPr lang="ru-RU" sz="1400" dirty="0">
              <a:latin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</a:rPr>
              <a:t>Сертификата уполномоченного </a:t>
            </a:r>
            <a:r>
              <a:rPr lang="ru-RU" sz="1400" dirty="0">
                <a:latin typeface="Arial" panose="020B0604020202020204" pitchFamily="34" charset="0"/>
              </a:rPr>
              <a:t>лица </a:t>
            </a:r>
            <a:r>
              <a:rPr lang="ru-RU" sz="1400" dirty="0" smtClean="0">
                <a:latin typeface="Arial" panose="020B0604020202020204" pitchFamily="34" charset="0"/>
              </a:rPr>
              <a:t>квалифицированного УЦ (</a:t>
            </a:r>
            <a:r>
              <a:rPr lang="en-US" sz="1400" dirty="0">
                <a:latin typeface="Arial" panose="020B0604020202020204" pitchFamily="34" charset="0"/>
                <a:hlinkClick r:id="rId3"/>
              </a:rPr>
              <a:t>http://</a:t>
            </a:r>
            <a:r>
              <a:rPr lang="en-US" sz="1400" dirty="0" smtClean="0">
                <a:latin typeface="Arial" panose="020B0604020202020204" pitchFamily="34" charset="0"/>
                <a:hlinkClick r:id="rId3"/>
              </a:rPr>
              <a:t>cdp1.fciit.ru/cdp/ca-qual.cer</a:t>
            </a:r>
            <a:r>
              <a:rPr lang="ru-RU" sz="1400" dirty="0" smtClean="0">
                <a:latin typeface="Arial" panose="020B0604020202020204" pitchFamily="34" charset="0"/>
              </a:rPr>
              <a:t>)</a:t>
            </a:r>
            <a:r>
              <a:rPr lang="ru-RU" dirty="0" smtClean="0">
                <a:latin typeface="Arial" panose="020B0604020202020204" pitchFamily="34" charset="0"/>
              </a:rPr>
              <a:t>. </a:t>
            </a:r>
            <a:endParaRPr lang="ru-RU" dirty="0"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57200" y="1089510"/>
            <a:ext cx="4406605" cy="4605213"/>
            <a:chOff x="457200" y="1089510"/>
            <a:chExt cx="4406605" cy="460521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1089510"/>
              <a:ext cx="4406605" cy="460521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9399" y="1662582"/>
              <a:ext cx="3420173" cy="3339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9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16913" cy="566738"/>
          </a:xfrm>
        </p:spPr>
        <p:txBody>
          <a:bodyPr/>
          <a:lstStyle/>
          <a:p>
            <a:pPr algn="ctr" eaLnBrk="1" hangingPunct="1"/>
            <a:r>
              <a:rPr lang="ru-RU" altLang="ru-RU" dirty="0">
                <a:ea typeface="PT Sans"/>
              </a:rPr>
              <a:t>Портал: Регистрация сотрудника администрации</a:t>
            </a:r>
            <a:endParaRPr lang="ru-RU" altLang="ru-RU" dirty="0" smtClean="0">
              <a:ea typeface="PT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11" y="1075253"/>
            <a:ext cx="8557702" cy="45288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900" y="5622202"/>
            <a:ext cx="774158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ArialNarrow"/>
              </a:rPr>
              <a:t>Для добавления учетной записи сотрудника администрации нажмите кнопку </a:t>
            </a:r>
            <a:r>
              <a:rPr lang="ru-RU" sz="1100" dirty="0">
                <a:latin typeface="TimesNewRomanPSMT"/>
              </a:rPr>
              <a:t>«</a:t>
            </a:r>
            <a:r>
              <a:rPr lang="ru-RU" sz="1100" b="1" dirty="0">
                <a:latin typeface="ArialNarrow-Bold"/>
              </a:rPr>
              <a:t>Добавить</a:t>
            </a:r>
            <a:r>
              <a:rPr lang="ru-RU" sz="1100" dirty="0">
                <a:latin typeface="TimesNewRomanPSMT"/>
              </a:rPr>
              <a:t>» (1) </a:t>
            </a:r>
            <a:r>
              <a:rPr lang="ru-RU" sz="1100" dirty="0">
                <a:latin typeface="ArialNarrow"/>
              </a:rPr>
              <a:t>и введите данные</a:t>
            </a:r>
          </a:p>
          <a:p>
            <a:r>
              <a:rPr lang="ru-RU" sz="1100" dirty="0">
                <a:latin typeface="ArialNarrow"/>
              </a:rPr>
              <a:t>сотрудника в появившемся диалоге</a:t>
            </a:r>
            <a:r>
              <a:rPr lang="ru-RU" sz="1100" dirty="0">
                <a:latin typeface="TimesNewRomanPSMT"/>
              </a:rPr>
              <a:t>. </a:t>
            </a:r>
            <a:r>
              <a:rPr lang="ru-RU" sz="1100" dirty="0">
                <a:latin typeface="ArialNarrow"/>
              </a:rPr>
              <a:t>Обратите внимание на то</a:t>
            </a:r>
            <a:r>
              <a:rPr lang="ru-RU" sz="1100" dirty="0">
                <a:latin typeface="TimesNewRomanPSMT"/>
              </a:rPr>
              <a:t>, </a:t>
            </a:r>
            <a:r>
              <a:rPr lang="ru-RU" sz="1100" dirty="0">
                <a:latin typeface="ArialNarrow"/>
              </a:rPr>
              <a:t>что поле СНИЛС обязательно к заполнению</a:t>
            </a:r>
            <a:r>
              <a:rPr lang="ru-RU" sz="1100" dirty="0">
                <a:latin typeface="TimesNewRomanPSMT"/>
              </a:rPr>
              <a:t>.</a:t>
            </a:r>
          </a:p>
          <a:p>
            <a:r>
              <a:rPr lang="ru-RU" sz="1100" dirty="0">
                <a:latin typeface="ArialNarrow"/>
              </a:rPr>
              <a:t>Для обновления списка учетных записей сотрудников администрации нажмите кнопку </a:t>
            </a:r>
            <a:r>
              <a:rPr lang="ru-RU" sz="1100" dirty="0">
                <a:latin typeface="TimesNewRomanPSMT"/>
              </a:rPr>
              <a:t>«</a:t>
            </a:r>
            <a:r>
              <a:rPr lang="ru-RU" sz="1100" b="1" dirty="0">
                <a:latin typeface="ArialNarrow-Bold"/>
              </a:rPr>
              <a:t>Обновить</a:t>
            </a:r>
            <a:r>
              <a:rPr lang="ru-RU" sz="1100" dirty="0">
                <a:latin typeface="TimesNewRomanPSMT"/>
              </a:rPr>
              <a:t>» (2).</a:t>
            </a:r>
          </a:p>
          <a:p>
            <a:r>
              <a:rPr lang="ru-RU" sz="1100" dirty="0">
                <a:latin typeface="ArialNarrow"/>
              </a:rPr>
              <a:t>Для удаления учетной записи сотрудника администрации выберите соответствующую запись в списке и нажмите </a:t>
            </a:r>
            <a:r>
              <a:rPr lang="ru-RU" sz="1100" dirty="0" smtClean="0">
                <a:latin typeface="ArialNarrow"/>
              </a:rPr>
              <a:t>кнопку </a:t>
            </a:r>
            <a:r>
              <a:rPr lang="ru-RU" sz="1100" dirty="0" smtClean="0">
                <a:latin typeface="TimesNewRomanPSMT"/>
              </a:rPr>
              <a:t>«</a:t>
            </a:r>
            <a:r>
              <a:rPr lang="ru-RU" sz="1100" b="1" dirty="0" smtClean="0">
                <a:latin typeface="ArialNarrow-Bold"/>
              </a:rPr>
              <a:t>Удалить</a:t>
            </a:r>
            <a:r>
              <a:rPr lang="ru-RU" sz="1100" dirty="0">
                <a:latin typeface="TimesNewRomanPSMT"/>
              </a:rPr>
              <a:t>» (3).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4710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16913" cy="566738"/>
          </a:xfrm>
        </p:spPr>
        <p:txBody>
          <a:bodyPr/>
          <a:lstStyle/>
          <a:p>
            <a:pPr algn="ctr" eaLnBrk="1" hangingPunct="1"/>
            <a:r>
              <a:rPr lang="ru-RU" altLang="ru-RU" dirty="0">
                <a:ea typeface="PT Sans"/>
              </a:rPr>
              <a:t>Портал: </a:t>
            </a:r>
            <a:r>
              <a:rPr lang="ru-RU" altLang="ru-RU" dirty="0" smtClean="0">
                <a:ea typeface="PT Sans"/>
              </a:rPr>
              <a:t>Внесение сведений о совершенном действии</a:t>
            </a:r>
          </a:p>
        </p:txBody>
      </p:sp>
      <p:sp>
        <p:nvSpPr>
          <p:cNvPr id="12291" name="Text Placeholder 13"/>
          <p:cNvSpPr>
            <a:spLocks noGrp="1"/>
          </p:cNvSpPr>
          <p:nvPr>
            <p:ph type="body" sz="half" idx="2"/>
          </p:nvPr>
        </p:nvSpPr>
        <p:spPr>
          <a:xfrm>
            <a:off x="544513" y="722313"/>
            <a:ext cx="8413750" cy="5703887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PT Sans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19" y="862519"/>
            <a:ext cx="8458994" cy="44643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366077"/>
            <a:ext cx="8194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Narrow"/>
              </a:rPr>
              <a:t>В разделе </a:t>
            </a:r>
            <a:r>
              <a:rPr lang="ru-RU" sz="1200" dirty="0">
                <a:latin typeface="TimesNewRomanPSMT"/>
              </a:rPr>
              <a:t>«</a:t>
            </a:r>
            <a:r>
              <a:rPr lang="ru-RU" sz="1200" b="1" dirty="0">
                <a:latin typeface="ArialNarrow-Bold"/>
              </a:rPr>
              <a:t>Сообщения</a:t>
            </a:r>
            <a:r>
              <a:rPr lang="ru-RU" sz="1200" dirty="0">
                <a:latin typeface="TimesNewRomanPSMT"/>
              </a:rPr>
              <a:t>» </a:t>
            </a:r>
            <a:r>
              <a:rPr lang="ru-RU" sz="1200" dirty="0">
                <a:latin typeface="ArialNarrow"/>
              </a:rPr>
              <a:t>нажмите кнопку </a:t>
            </a:r>
            <a:r>
              <a:rPr lang="ru-RU" sz="1200" dirty="0">
                <a:latin typeface="TimesNewRomanPSMT"/>
              </a:rPr>
              <a:t>«</a:t>
            </a:r>
            <a:r>
              <a:rPr lang="ru-RU" sz="1200" b="1" dirty="0">
                <a:latin typeface="ArialNarrow-Bold"/>
              </a:rPr>
              <a:t>Создать сообщение</a:t>
            </a:r>
            <a:r>
              <a:rPr lang="ru-RU" sz="1200" dirty="0">
                <a:latin typeface="TimesNewRomanPSMT"/>
              </a:rPr>
              <a:t>» (1) </a:t>
            </a:r>
            <a:r>
              <a:rPr lang="ru-RU" sz="1200" dirty="0">
                <a:latin typeface="ArialNarrow"/>
              </a:rPr>
              <a:t>или кнопку </a:t>
            </a:r>
            <a:r>
              <a:rPr lang="ru-RU" sz="1200" dirty="0">
                <a:latin typeface="TimesNewRomanPSMT"/>
              </a:rPr>
              <a:t>«</a:t>
            </a:r>
            <a:r>
              <a:rPr lang="ru-RU" sz="1200" b="1" dirty="0">
                <a:latin typeface="ArialNarrow-Bold"/>
              </a:rPr>
              <a:t>Добавить</a:t>
            </a:r>
            <a:r>
              <a:rPr lang="ru-RU" sz="1200" dirty="0">
                <a:latin typeface="TimesNewRomanPSMT"/>
              </a:rPr>
              <a:t>» (2) </a:t>
            </a:r>
            <a:r>
              <a:rPr lang="ru-RU" sz="1200" dirty="0">
                <a:latin typeface="ArialNarrow"/>
              </a:rPr>
              <a:t>и введите </a:t>
            </a:r>
            <a:r>
              <a:rPr lang="ru-RU" sz="1200" dirty="0" smtClean="0">
                <a:latin typeface="ArialNarrow"/>
              </a:rPr>
              <a:t>данные </a:t>
            </a:r>
            <a:r>
              <a:rPr lang="ru-RU" sz="1200" b="1" dirty="0" smtClean="0">
                <a:latin typeface="ArialNarrow-Bold"/>
              </a:rPr>
              <a:t>Сообщения</a:t>
            </a:r>
            <a:r>
              <a:rPr lang="ru-RU" sz="1200" dirty="0">
                <a:latin typeface="TimesNewRomanPSMT"/>
              </a:rPr>
              <a:t>.</a:t>
            </a:r>
          </a:p>
          <a:p>
            <a:r>
              <a:rPr lang="ru-RU" sz="1200" dirty="0">
                <a:latin typeface="ArialNarrow"/>
              </a:rPr>
              <a:t>Для того</a:t>
            </a:r>
            <a:r>
              <a:rPr lang="ru-RU" sz="1200" dirty="0">
                <a:latin typeface="TimesNewRomanPSMT"/>
              </a:rPr>
              <a:t>, </a:t>
            </a:r>
            <a:r>
              <a:rPr lang="ru-RU" sz="1200" dirty="0">
                <a:latin typeface="ArialNarrow"/>
              </a:rPr>
              <a:t>чтобы обновить данные раздела нажмите кнопку </a:t>
            </a:r>
            <a:r>
              <a:rPr lang="ru-RU" sz="1200" dirty="0">
                <a:latin typeface="TimesNewRomanPSMT"/>
              </a:rPr>
              <a:t>«</a:t>
            </a:r>
            <a:r>
              <a:rPr lang="ru-RU" sz="1200" b="1" dirty="0">
                <a:latin typeface="ArialNarrow-Bold"/>
              </a:rPr>
              <a:t>Обновить</a:t>
            </a:r>
            <a:r>
              <a:rPr lang="ru-RU" sz="1200" dirty="0">
                <a:latin typeface="TimesNewRomanPSMT"/>
              </a:rPr>
              <a:t>» (3).</a:t>
            </a:r>
          </a:p>
          <a:p>
            <a:r>
              <a:rPr lang="ru-RU" sz="1200" dirty="0">
                <a:latin typeface="ArialNarrow"/>
              </a:rPr>
              <a:t>Для выполнения полнотекстового поиска по данным </a:t>
            </a:r>
            <a:r>
              <a:rPr lang="ru-RU" sz="1200" b="1" dirty="0">
                <a:latin typeface="ArialNarrow-Bold"/>
              </a:rPr>
              <a:t>Сообщений </a:t>
            </a:r>
            <a:r>
              <a:rPr lang="ru-RU" sz="1200" dirty="0">
                <a:latin typeface="ArialNarrow"/>
              </a:rPr>
              <a:t>введите поисковое выражение в поле ввода </a:t>
            </a:r>
            <a:r>
              <a:rPr lang="ru-RU" sz="1200" dirty="0">
                <a:latin typeface="TimesNewRomanPSMT"/>
              </a:rPr>
              <a:t>(4) </a:t>
            </a:r>
            <a:r>
              <a:rPr lang="ru-RU" sz="1200" dirty="0" smtClean="0">
                <a:latin typeface="ArialNarrow"/>
              </a:rPr>
              <a:t>и нажмите </a:t>
            </a:r>
            <a:r>
              <a:rPr lang="ru-RU" sz="1200" dirty="0">
                <a:latin typeface="ArialNarrow"/>
              </a:rPr>
              <a:t>кнопку поиска </a:t>
            </a:r>
            <a:r>
              <a:rPr lang="ru-RU" sz="1200" dirty="0">
                <a:latin typeface="TimesNewRomanPSMT"/>
              </a:rPr>
              <a:t>, </a:t>
            </a:r>
            <a:r>
              <a:rPr lang="ru-RU" sz="1200" dirty="0">
                <a:latin typeface="ArialNarrow"/>
              </a:rPr>
              <a:t>расположенную справа от поиска ввода</a:t>
            </a:r>
            <a:r>
              <a:rPr lang="ru-RU" sz="1200" dirty="0">
                <a:latin typeface="TimesNewRomanPSMT"/>
              </a:rPr>
              <a:t>. </a:t>
            </a:r>
            <a:r>
              <a:rPr lang="ru-RU" sz="1200" dirty="0">
                <a:latin typeface="ArialNarrow"/>
              </a:rPr>
              <a:t>Для сброса результатов поиска нажмите </a:t>
            </a:r>
            <a:r>
              <a:rPr lang="ru-RU" sz="1200" dirty="0" smtClean="0">
                <a:latin typeface="ArialNarrow"/>
              </a:rPr>
              <a:t>кнопку </a:t>
            </a:r>
            <a:r>
              <a:rPr lang="en-US" sz="1200" dirty="0" smtClean="0">
                <a:latin typeface="ArialNarrow"/>
              </a:rPr>
              <a:t>X </a:t>
            </a:r>
            <a:r>
              <a:rPr lang="ru-RU" sz="1200" dirty="0" smtClean="0">
                <a:latin typeface="ArialNarrow"/>
              </a:rPr>
              <a:t>поиска </a:t>
            </a:r>
            <a:r>
              <a:rPr lang="ru-RU" sz="1200" dirty="0">
                <a:latin typeface="ArialNarrow"/>
              </a:rPr>
              <a:t>справа от поиска ввода</a:t>
            </a:r>
            <a:r>
              <a:rPr lang="ru-RU" sz="1200" dirty="0">
                <a:latin typeface="TimesNewRomanPSMT"/>
              </a:rPr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745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16913" cy="566738"/>
          </a:xfrm>
        </p:spPr>
        <p:txBody>
          <a:bodyPr/>
          <a:lstStyle/>
          <a:p>
            <a:pPr algn="ctr" eaLnBrk="1" hangingPunct="1"/>
            <a:r>
              <a:rPr lang="ru-RU" altLang="ru-RU" dirty="0">
                <a:ea typeface="PT Sans"/>
              </a:rPr>
              <a:t>Портал: </a:t>
            </a:r>
            <a:r>
              <a:rPr lang="ru-RU" altLang="ru-RU" dirty="0" smtClean="0">
                <a:ea typeface="PT Sans"/>
              </a:rPr>
              <a:t>Внесение сведений о совершенном действии</a:t>
            </a:r>
          </a:p>
        </p:txBody>
      </p:sp>
      <p:sp>
        <p:nvSpPr>
          <p:cNvPr id="13315" name="Text Placeholder 13"/>
          <p:cNvSpPr>
            <a:spLocks noGrp="1"/>
          </p:cNvSpPr>
          <p:nvPr>
            <p:ph type="body" sz="half" idx="2"/>
          </p:nvPr>
        </p:nvSpPr>
        <p:spPr>
          <a:xfrm>
            <a:off x="544513" y="722313"/>
            <a:ext cx="8413750" cy="5703887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PT Sans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93" y="1358789"/>
            <a:ext cx="4006800" cy="44309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03393" y="882712"/>
            <a:ext cx="47548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Narrow"/>
              </a:rPr>
              <a:t>Для удобства пользователей добавлены фильтры</a:t>
            </a:r>
            <a:r>
              <a:rPr lang="ru-RU" sz="1600" dirty="0">
                <a:latin typeface="TimesNewRomanPSMT"/>
              </a:rPr>
              <a:t>, </a:t>
            </a:r>
            <a:r>
              <a:rPr lang="ru-RU" sz="1600" dirty="0">
                <a:latin typeface="ArialNarrow"/>
              </a:rPr>
              <a:t>позволяющие просматривать отдельные категории </a:t>
            </a:r>
            <a:r>
              <a:rPr lang="ru-RU" sz="1600" b="1" dirty="0">
                <a:latin typeface="ArialNarrow-Bold"/>
              </a:rPr>
              <a:t>Сообщений</a:t>
            </a:r>
            <a:r>
              <a:rPr lang="ru-RU" sz="1600" dirty="0">
                <a:latin typeface="TimesNewRomanPSMT"/>
              </a:rPr>
              <a:t>:</a:t>
            </a:r>
          </a:p>
          <a:p>
            <a:r>
              <a:rPr lang="ru-RU" sz="1600" dirty="0">
                <a:latin typeface="TimesNewRomanPSMT"/>
              </a:rPr>
              <a:t>• </a:t>
            </a:r>
            <a:r>
              <a:rPr lang="ru-RU" sz="1600" dirty="0">
                <a:latin typeface="ArialNarrow"/>
              </a:rPr>
              <a:t>Сохраненные</a:t>
            </a:r>
            <a:r>
              <a:rPr lang="ru-RU" sz="1600" dirty="0">
                <a:latin typeface="TimesNewRomanPSMT"/>
              </a:rPr>
              <a:t>, </a:t>
            </a:r>
            <a:r>
              <a:rPr lang="ru-RU" sz="1600" dirty="0">
                <a:latin typeface="ArialNarrow"/>
              </a:rPr>
              <a:t>но не подписанные и не переданные </a:t>
            </a:r>
            <a:r>
              <a:rPr lang="ru-RU" sz="1600" dirty="0" smtClean="0">
                <a:latin typeface="ArialNarrow"/>
              </a:rPr>
              <a:t>в </a:t>
            </a:r>
            <a:r>
              <a:rPr lang="ru-RU" sz="1600" b="1" dirty="0" smtClean="0">
                <a:latin typeface="ArialNarrow-Bold"/>
              </a:rPr>
              <a:t>ЕИС</a:t>
            </a:r>
            <a:r>
              <a:rPr lang="en-US" sz="1600" b="1" dirty="0" smtClean="0">
                <a:latin typeface="ArialNarrow-Bold"/>
              </a:rPr>
              <a:t> </a:t>
            </a:r>
            <a:r>
              <a:rPr lang="ru-RU" sz="1600" b="1" dirty="0" smtClean="0">
                <a:latin typeface="ArialNarrow-Bold"/>
              </a:rPr>
              <a:t>Сообщения </a:t>
            </a:r>
            <a:r>
              <a:rPr lang="ru-RU" sz="1600" dirty="0">
                <a:latin typeface="ArialNarrow"/>
              </a:rPr>
              <a:t>отображаются фильтром </a:t>
            </a:r>
            <a:r>
              <a:rPr lang="ru-RU" sz="1600" dirty="0">
                <a:latin typeface="TimesNewRomanPSMT"/>
              </a:rPr>
              <a:t>«</a:t>
            </a:r>
            <a:r>
              <a:rPr lang="ru-RU" sz="1600" b="1" dirty="0">
                <a:latin typeface="ArialNarrow-Bold"/>
              </a:rPr>
              <a:t>Черновики</a:t>
            </a:r>
            <a:r>
              <a:rPr lang="ru-RU" sz="1600" dirty="0">
                <a:latin typeface="TimesNewRomanPSMT"/>
              </a:rPr>
              <a:t>» (1).</a:t>
            </a:r>
          </a:p>
          <a:p>
            <a:r>
              <a:rPr lang="ru-RU" sz="1600" dirty="0">
                <a:latin typeface="TimesNewRomanPSMT"/>
              </a:rPr>
              <a:t>• </a:t>
            </a:r>
            <a:r>
              <a:rPr lang="ru-RU" sz="1600" dirty="0">
                <a:latin typeface="ArialNarrow"/>
              </a:rPr>
              <a:t>Переданные </a:t>
            </a:r>
            <a:r>
              <a:rPr lang="ru-RU" sz="1600" dirty="0" smtClean="0">
                <a:latin typeface="ArialNarrow"/>
              </a:rPr>
              <a:t>в </a:t>
            </a:r>
            <a:r>
              <a:rPr lang="ru-RU" sz="1600" b="1" dirty="0" smtClean="0">
                <a:latin typeface="ArialNarrow-Bold"/>
              </a:rPr>
              <a:t>ЕИС</a:t>
            </a:r>
            <a:r>
              <a:rPr lang="en-US" sz="1600" b="1" dirty="0" smtClean="0">
                <a:latin typeface="ArialNarrow-Bold"/>
              </a:rPr>
              <a:t> </a:t>
            </a:r>
            <a:r>
              <a:rPr lang="ru-RU" sz="1600" b="1" dirty="0" smtClean="0">
                <a:latin typeface="ArialNarrow-Bold"/>
              </a:rPr>
              <a:t>Сообщения</a:t>
            </a:r>
            <a:r>
              <a:rPr lang="ru-RU" sz="1600" dirty="0">
                <a:latin typeface="TimesNewRomanPSMT"/>
              </a:rPr>
              <a:t>, </a:t>
            </a:r>
            <a:r>
              <a:rPr lang="ru-RU" sz="1600" dirty="0">
                <a:latin typeface="ArialNarrow"/>
              </a:rPr>
              <a:t>регистрация которых еще не завершена</a:t>
            </a:r>
            <a:r>
              <a:rPr lang="ru-RU" sz="1600" dirty="0">
                <a:latin typeface="TimesNewRomanPSMT"/>
              </a:rPr>
              <a:t>, </a:t>
            </a:r>
            <a:r>
              <a:rPr lang="ru-RU" sz="1600" dirty="0">
                <a:latin typeface="ArialNarrow"/>
              </a:rPr>
              <a:t>отображаются фильтром </a:t>
            </a:r>
            <a:r>
              <a:rPr lang="ru-RU" sz="1600" dirty="0">
                <a:latin typeface="TimesNewRomanPSMT"/>
              </a:rPr>
              <a:t>«</a:t>
            </a:r>
            <a:r>
              <a:rPr lang="ru-RU" sz="1600" b="1" dirty="0" smtClean="0">
                <a:latin typeface="ArialNarrow-Bold"/>
              </a:rPr>
              <a:t>На</a:t>
            </a:r>
            <a:r>
              <a:rPr lang="en-US" sz="1600" b="1" dirty="0" smtClean="0">
                <a:latin typeface="ArialNarrow-Bold"/>
              </a:rPr>
              <a:t> </a:t>
            </a:r>
            <a:r>
              <a:rPr lang="ru-RU" sz="1600" b="1" dirty="0" smtClean="0">
                <a:latin typeface="ArialNarrow-Bold"/>
              </a:rPr>
              <a:t>регистрации</a:t>
            </a:r>
            <a:r>
              <a:rPr lang="ru-RU" sz="1600" dirty="0">
                <a:latin typeface="TimesNewRomanPSMT"/>
              </a:rPr>
              <a:t>» (2).</a:t>
            </a:r>
          </a:p>
          <a:p>
            <a:r>
              <a:rPr lang="ru-RU" sz="1600" dirty="0">
                <a:latin typeface="TimesNewRomanPSMT"/>
              </a:rPr>
              <a:t>• </a:t>
            </a:r>
            <a:r>
              <a:rPr lang="ru-RU" sz="1600" b="1" dirty="0">
                <a:latin typeface="ArialNarrow-Bold"/>
              </a:rPr>
              <a:t>Сообщения</a:t>
            </a:r>
            <a:r>
              <a:rPr lang="ru-RU" sz="1600" dirty="0">
                <a:latin typeface="TimesNewRomanPSMT"/>
              </a:rPr>
              <a:t>, </a:t>
            </a:r>
            <a:r>
              <a:rPr lang="ru-RU" sz="1600" dirty="0">
                <a:latin typeface="ArialNarrow"/>
              </a:rPr>
              <a:t>регистрация которых завершена успешно</a:t>
            </a:r>
            <a:r>
              <a:rPr lang="ru-RU" sz="1600" dirty="0">
                <a:latin typeface="TimesNewRomanPSMT"/>
              </a:rPr>
              <a:t>, </a:t>
            </a:r>
            <a:r>
              <a:rPr lang="ru-RU" sz="1600" dirty="0">
                <a:latin typeface="ArialNarrow"/>
              </a:rPr>
              <a:t>отображаются фильтром </a:t>
            </a:r>
            <a:r>
              <a:rPr lang="ru-RU" sz="1600" dirty="0">
                <a:latin typeface="TimesNewRomanPSMT"/>
              </a:rPr>
              <a:t>«</a:t>
            </a:r>
            <a:r>
              <a:rPr lang="ru-RU" sz="1600" b="1" dirty="0">
                <a:latin typeface="ArialNarrow-Bold"/>
              </a:rPr>
              <a:t>Зарегистрированные</a:t>
            </a:r>
            <a:r>
              <a:rPr lang="ru-RU" sz="1600" dirty="0">
                <a:latin typeface="TimesNewRomanPSMT"/>
              </a:rPr>
              <a:t>» (3).</a:t>
            </a:r>
          </a:p>
          <a:p>
            <a:r>
              <a:rPr lang="ru-RU" sz="1600" dirty="0">
                <a:latin typeface="TimesNewRomanPSMT"/>
              </a:rPr>
              <a:t>• </a:t>
            </a:r>
            <a:r>
              <a:rPr lang="ru-RU" sz="1600" b="1" dirty="0">
                <a:latin typeface="ArialNarrow-Bold"/>
              </a:rPr>
              <a:t>Сообщения</a:t>
            </a:r>
            <a:r>
              <a:rPr lang="ru-RU" sz="1600" dirty="0">
                <a:latin typeface="TimesNewRomanPSMT"/>
              </a:rPr>
              <a:t>, </a:t>
            </a:r>
            <a:r>
              <a:rPr lang="ru-RU" sz="1600" dirty="0">
                <a:latin typeface="ArialNarrow"/>
              </a:rPr>
              <a:t>при регистрация которых возникла ошибка и в регистрации которых отказано</a:t>
            </a:r>
            <a:r>
              <a:rPr lang="ru-RU" sz="1600" dirty="0">
                <a:latin typeface="TimesNewRomanPSMT"/>
              </a:rPr>
              <a:t>, </a:t>
            </a:r>
            <a:r>
              <a:rPr lang="ru-RU" sz="1600" dirty="0">
                <a:latin typeface="ArialNarrow"/>
              </a:rPr>
              <a:t>отображаются фильтром</a:t>
            </a:r>
          </a:p>
          <a:p>
            <a:r>
              <a:rPr lang="ru-RU" sz="1600" dirty="0">
                <a:latin typeface="TimesNewRomanPSMT"/>
              </a:rPr>
              <a:t>«</a:t>
            </a:r>
            <a:r>
              <a:rPr lang="ru-RU" sz="1600" b="1" dirty="0">
                <a:latin typeface="ArialNarrow-Bold"/>
              </a:rPr>
              <a:t>Ошибка регистрации</a:t>
            </a:r>
            <a:r>
              <a:rPr lang="ru-RU" sz="1600" dirty="0">
                <a:latin typeface="TimesNewRomanPSMT"/>
              </a:rPr>
              <a:t>» (4).</a:t>
            </a:r>
          </a:p>
          <a:p>
            <a:r>
              <a:rPr lang="ru-RU" sz="1600" dirty="0">
                <a:latin typeface="ArialNarrow"/>
              </a:rPr>
              <a:t>Также для удобства пользователей добавлены различные варианты сортировки списка </a:t>
            </a:r>
            <a:r>
              <a:rPr lang="ru-RU" sz="1600" b="1" dirty="0">
                <a:latin typeface="ArialNarrow-Bold"/>
              </a:rPr>
              <a:t>Сообщений</a:t>
            </a:r>
            <a:r>
              <a:rPr lang="ru-RU" sz="1600" dirty="0">
                <a:latin typeface="TimesNewRomanPSMT"/>
              </a:rPr>
              <a:t>, </a:t>
            </a:r>
            <a:r>
              <a:rPr lang="ru-RU" sz="1600" dirty="0">
                <a:latin typeface="ArialNarrow"/>
              </a:rPr>
              <a:t>отображаемые в</a:t>
            </a:r>
          </a:p>
          <a:p>
            <a:r>
              <a:rPr lang="ru-RU" sz="1600" dirty="0">
                <a:latin typeface="ArialNarrow"/>
              </a:rPr>
              <a:t>области </a:t>
            </a:r>
            <a:r>
              <a:rPr lang="ru-RU" sz="1600" dirty="0">
                <a:latin typeface="TimesNewRomanPSMT"/>
              </a:rPr>
              <a:t>(5).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527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16913" cy="566738"/>
          </a:xfrm>
        </p:spPr>
        <p:txBody>
          <a:bodyPr/>
          <a:lstStyle/>
          <a:p>
            <a:pPr algn="ctr" eaLnBrk="1" hangingPunct="1"/>
            <a:r>
              <a:rPr lang="ru-RU" altLang="ru-RU" dirty="0">
                <a:ea typeface="PT Sans"/>
              </a:rPr>
              <a:t>Портал: </a:t>
            </a:r>
            <a:r>
              <a:rPr lang="ru-RU" altLang="ru-RU" dirty="0" smtClean="0">
                <a:ea typeface="PT Sans"/>
              </a:rPr>
              <a:t>Внесение сведений о совершенном действии</a:t>
            </a:r>
          </a:p>
        </p:txBody>
      </p:sp>
      <p:sp>
        <p:nvSpPr>
          <p:cNvPr id="13315" name="Text Placeholder 13"/>
          <p:cNvSpPr>
            <a:spLocks noGrp="1"/>
          </p:cNvSpPr>
          <p:nvPr>
            <p:ph type="body" sz="half" idx="2"/>
          </p:nvPr>
        </p:nvSpPr>
        <p:spPr>
          <a:xfrm>
            <a:off x="544513" y="722313"/>
            <a:ext cx="8413750" cy="5703887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PT Sans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01" y="795321"/>
            <a:ext cx="8561112" cy="39961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900" y="4791497"/>
            <a:ext cx="8140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Narrow"/>
              </a:rPr>
              <a:t>По умолчанию </a:t>
            </a:r>
            <a:r>
              <a:rPr lang="ru-RU" dirty="0">
                <a:latin typeface="ArialNarrow"/>
              </a:rPr>
              <a:t>создается </a:t>
            </a:r>
            <a:r>
              <a:rPr lang="ru-RU" b="1" dirty="0">
                <a:latin typeface="ArialNarrow-Bold"/>
              </a:rPr>
              <a:t>Сообщение </a:t>
            </a:r>
            <a:r>
              <a:rPr lang="ru-RU" dirty="0">
                <a:latin typeface="ArialNarrow"/>
              </a:rPr>
              <a:t>об удостоверении нового нотариального документа</a:t>
            </a:r>
            <a:r>
              <a:rPr lang="ru-RU" dirty="0">
                <a:latin typeface="TimesNewRomanPSMT"/>
              </a:rPr>
              <a:t>.</a:t>
            </a:r>
          </a:p>
          <a:p>
            <a:r>
              <a:rPr lang="ru-RU" dirty="0">
                <a:latin typeface="ArialNarrow"/>
              </a:rPr>
              <a:t>Если необходимо создать </a:t>
            </a:r>
            <a:r>
              <a:rPr lang="ru-RU" b="1" dirty="0">
                <a:latin typeface="ArialNarrow-Bold"/>
              </a:rPr>
              <a:t>Сообщение </a:t>
            </a:r>
            <a:r>
              <a:rPr lang="ru-RU" dirty="0">
                <a:latin typeface="ArialNarrow"/>
              </a:rPr>
              <a:t>об изменении или аннулировании ранее зарегистрированного нотариального</a:t>
            </a:r>
          </a:p>
          <a:p>
            <a:r>
              <a:rPr lang="ru-RU" dirty="0">
                <a:latin typeface="ArialNarrow"/>
              </a:rPr>
              <a:t>документа</a:t>
            </a:r>
            <a:r>
              <a:rPr lang="ru-RU" dirty="0">
                <a:latin typeface="TimesNewRomanPSMT"/>
              </a:rPr>
              <a:t>, </a:t>
            </a:r>
            <a:r>
              <a:rPr lang="ru-RU" dirty="0">
                <a:latin typeface="ArialNarrow"/>
              </a:rPr>
              <a:t>пользователь должен выбрать соответствующих тип сообщения в выпадающем списке </a:t>
            </a:r>
            <a:r>
              <a:rPr lang="ru-RU" dirty="0">
                <a:latin typeface="TimesNewRomanPSMT"/>
              </a:rPr>
              <a:t>(1).</a:t>
            </a:r>
          </a:p>
          <a:p>
            <a:r>
              <a:rPr lang="ru-RU" dirty="0">
                <a:latin typeface="ArialNarrow"/>
              </a:rPr>
              <a:t>Обязательные для ввода поля отмечены символом </a:t>
            </a:r>
            <a:r>
              <a:rPr lang="ru-RU" dirty="0">
                <a:latin typeface="TimesNewRomanPSMT"/>
              </a:rPr>
              <a:t>*.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3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16913" cy="566738"/>
          </a:xfrm>
        </p:spPr>
        <p:txBody>
          <a:bodyPr/>
          <a:lstStyle/>
          <a:p>
            <a:pPr algn="ctr" eaLnBrk="1" hangingPunct="1"/>
            <a:r>
              <a:rPr lang="ru-RU" altLang="ru-RU" dirty="0">
                <a:ea typeface="PT Sans"/>
              </a:rPr>
              <a:t>Портал: </a:t>
            </a:r>
            <a:r>
              <a:rPr lang="ru-RU" altLang="ru-RU" dirty="0" smtClean="0">
                <a:ea typeface="PT Sans"/>
              </a:rPr>
              <a:t>Внесение сведений о совершенном действии</a:t>
            </a:r>
          </a:p>
        </p:txBody>
      </p:sp>
      <p:sp>
        <p:nvSpPr>
          <p:cNvPr id="13315" name="Text Placeholder 13"/>
          <p:cNvSpPr>
            <a:spLocks noGrp="1"/>
          </p:cNvSpPr>
          <p:nvPr>
            <p:ph type="body" sz="half" idx="2"/>
          </p:nvPr>
        </p:nvSpPr>
        <p:spPr>
          <a:xfrm>
            <a:off x="544513" y="722313"/>
            <a:ext cx="8413750" cy="5703887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PT Sans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62" y="850694"/>
            <a:ext cx="5055315" cy="54471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81873" y="1006697"/>
            <a:ext cx="34763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Narrow"/>
              </a:rPr>
              <a:t>Для добавления сведений о физическом или юридическом лице в список лиц</a:t>
            </a:r>
            <a:r>
              <a:rPr lang="ru-RU" sz="1200" dirty="0">
                <a:latin typeface="TimesNewRomanPSMT"/>
              </a:rPr>
              <a:t>, </a:t>
            </a:r>
            <a:r>
              <a:rPr lang="ru-RU" sz="1200" dirty="0">
                <a:latin typeface="ArialNarrow"/>
              </a:rPr>
              <a:t>обратившихся за совершением</a:t>
            </a:r>
          </a:p>
          <a:p>
            <a:r>
              <a:rPr lang="ru-RU" sz="1200" dirty="0">
                <a:latin typeface="ArialNarrow"/>
              </a:rPr>
              <a:t>нотариального действия</a:t>
            </a:r>
            <a:r>
              <a:rPr lang="ru-RU" sz="1200" dirty="0">
                <a:latin typeface="TimesNewRomanPSMT"/>
              </a:rPr>
              <a:t>, </a:t>
            </a:r>
            <a:r>
              <a:rPr lang="ru-RU" sz="1200" dirty="0">
                <a:latin typeface="ArialNarrow"/>
              </a:rPr>
              <a:t>нажмите кнопку </a:t>
            </a:r>
            <a:r>
              <a:rPr lang="ru-RU" sz="1200" dirty="0">
                <a:latin typeface="TimesNewRomanPSMT"/>
              </a:rPr>
              <a:t>«</a:t>
            </a:r>
            <a:r>
              <a:rPr lang="ru-RU" sz="1200" b="1" dirty="0">
                <a:latin typeface="ArialNarrow-Bold"/>
              </a:rPr>
              <a:t>Добавить</a:t>
            </a:r>
            <a:r>
              <a:rPr lang="ru-RU" sz="1200" dirty="0">
                <a:latin typeface="TimesNewRomanPSMT"/>
              </a:rPr>
              <a:t>» (1) </a:t>
            </a:r>
            <a:r>
              <a:rPr lang="ru-RU" sz="1200" dirty="0">
                <a:latin typeface="ArialNarrow"/>
              </a:rPr>
              <a:t>и введите соответствующие данные</a:t>
            </a:r>
            <a:r>
              <a:rPr lang="ru-RU" sz="1200" dirty="0">
                <a:latin typeface="TimesNewRomanPSMT"/>
              </a:rPr>
              <a:t>.</a:t>
            </a:r>
          </a:p>
          <a:p>
            <a:r>
              <a:rPr lang="ru-RU" sz="1200" dirty="0">
                <a:latin typeface="ArialNarrow"/>
              </a:rPr>
              <a:t>Для изменения сведений о физическом или юридическом лице выберите соответствующую запись в списке </a:t>
            </a:r>
            <a:r>
              <a:rPr lang="ru-RU" sz="1200" dirty="0">
                <a:latin typeface="TimesNewRomanPSMT"/>
              </a:rPr>
              <a:t>(2), </a:t>
            </a:r>
            <a:r>
              <a:rPr lang="ru-RU" sz="1200" dirty="0">
                <a:latin typeface="ArialNarrow"/>
              </a:rPr>
              <a:t>нажмите</a:t>
            </a:r>
          </a:p>
          <a:p>
            <a:r>
              <a:rPr lang="ru-RU" sz="1200" dirty="0">
                <a:latin typeface="ArialNarrow"/>
              </a:rPr>
              <a:t>кнопку </a:t>
            </a:r>
            <a:r>
              <a:rPr lang="ru-RU" sz="1200" dirty="0">
                <a:latin typeface="TimesNewRomanPSMT"/>
              </a:rPr>
              <a:t>«</a:t>
            </a:r>
            <a:r>
              <a:rPr lang="ru-RU" sz="1200" b="1" dirty="0">
                <a:latin typeface="ArialNarrow-Bold"/>
              </a:rPr>
              <a:t>Изменить</a:t>
            </a:r>
            <a:r>
              <a:rPr lang="ru-RU" sz="1200" dirty="0">
                <a:latin typeface="TimesNewRomanPSMT"/>
              </a:rPr>
              <a:t>» (3) </a:t>
            </a:r>
            <a:r>
              <a:rPr lang="ru-RU" sz="1200" dirty="0">
                <a:latin typeface="ArialNarrow"/>
              </a:rPr>
              <a:t>и измените данные в открывшемся диалоге редактирования</a:t>
            </a:r>
            <a:r>
              <a:rPr lang="ru-RU" sz="1200" dirty="0">
                <a:latin typeface="TimesNewRomanPSMT"/>
              </a:rPr>
              <a:t>.</a:t>
            </a:r>
          </a:p>
          <a:p>
            <a:r>
              <a:rPr lang="ru-RU" sz="1200" dirty="0">
                <a:latin typeface="ArialNarrow"/>
              </a:rPr>
              <a:t>Для удаления сведений о физическом или юридическом лице из списка лиц</a:t>
            </a:r>
            <a:r>
              <a:rPr lang="ru-RU" sz="1200" dirty="0">
                <a:latin typeface="TimesNewRomanPSMT"/>
              </a:rPr>
              <a:t>, </a:t>
            </a:r>
            <a:r>
              <a:rPr lang="ru-RU" sz="1200" dirty="0">
                <a:latin typeface="ArialNarrow"/>
              </a:rPr>
              <a:t>обратившихся за совершением</a:t>
            </a:r>
          </a:p>
          <a:p>
            <a:r>
              <a:rPr lang="ru-RU" sz="1200" dirty="0">
                <a:latin typeface="ArialNarrow"/>
              </a:rPr>
              <a:t>нотариального действия</a:t>
            </a:r>
            <a:r>
              <a:rPr lang="ru-RU" sz="1200" dirty="0">
                <a:latin typeface="TimesNewRomanPSMT"/>
              </a:rPr>
              <a:t>, </a:t>
            </a:r>
            <a:r>
              <a:rPr lang="ru-RU" sz="1200" dirty="0">
                <a:latin typeface="ArialNarrow"/>
              </a:rPr>
              <a:t>выберите соответствующую запись в списке </a:t>
            </a:r>
            <a:r>
              <a:rPr lang="ru-RU" sz="1200" dirty="0">
                <a:latin typeface="TimesNewRomanPSMT"/>
              </a:rPr>
              <a:t>(2) </a:t>
            </a:r>
            <a:r>
              <a:rPr lang="ru-RU" sz="1200" dirty="0">
                <a:latin typeface="ArialNarrow"/>
              </a:rPr>
              <a:t>и нажмите кнопку </a:t>
            </a:r>
            <a:r>
              <a:rPr lang="ru-RU" sz="1200" dirty="0">
                <a:latin typeface="TimesNewRomanPSMT"/>
              </a:rPr>
              <a:t>«</a:t>
            </a:r>
            <a:r>
              <a:rPr lang="ru-RU" sz="1200" b="1" dirty="0">
                <a:latin typeface="ArialNarrow-Bold"/>
              </a:rPr>
              <a:t>Удалить</a:t>
            </a:r>
            <a:r>
              <a:rPr lang="ru-RU" sz="1200" dirty="0">
                <a:latin typeface="TimesNewRomanPSMT"/>
              </a:rPr>
              <a:t>» (4).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79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16913" cy="566738"/>
          </a:xfrm>
        </p:spPr>
        <p:txBody>
          <a:bodyPr/>
          <a:lstStyle/>
          <a:p>
            <a:pPr algn="ctr" eaLnBrk="1" hangingPunct="1"/>
            <a:r>
              <a:rPr lang="ru-RU" altLang="ru-RU" dirty="0">
                <a:ea typeface="PT Sans"/>
              </a:rPr>
              <a:t>Портал: </a:t>
            </a:r>
            <a:r>
              <a:rPr lang="ru-RU" altLang="ru-RU" dirty="0" smtClean="0">
                <a:ea typeface="PT Sans"/>
              </a:rPr>
              <a:t>Внесение сведений о совершенном действии</a:t>
            </a:r>
          </a:p>
        </p:txBody>
      </p:sp>
      <p:sp>
        <p:nvSpPr>
          <p:cNvPr id="13315" name="Text Placeholder 13"/>
          <p:cNvSpPr>
            <a:spLocks noGrp="1"/>
          </p:cNvSpPr>
          <p:nvPr>
            <p:ph type="body" sz="half" idx="2"/>
          </p:nvPr>
        </p:nvSpPr>
        <p:spPr>
          <a:xfrm>
            <a:off x="544513" y="722313"/>
            <a:ext cx="8413750" cy="5703887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PT Sans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85" y="692150"/>
            <a:ext cx="7677221" cy="42680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794" y="5042996"/>
            <a:ext cx="8111965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ArialNarrow"/>
              </a:rPr>
              <a:t>В нижней части диалога ввода данных </a:t>
            </a:r>
            <a:r>
              <a:rPr lang="ru-RU" sz="1050" b="1" dirty="0">
                <a:latin typeface="ArialNarrow-Bold"/>
              </a:rPr>
              <a:t>Сообщения </a:t>
            </a:r>
            <a:r>
              <a:rPr lang="ru-RU" sz="1050" dirty="0">
                <a:latin typeface="ArialNarrow"/>
              </a:rPr>
              <a:t>расположен блок</a:t>
            </a:r>
            <a:r>
              <a:rPr lang="ru-RU" sz="1050" dirty="0">
                <a:latin typeface="TimesNewRomanPSMT"/>
              </a:rPr>
              <a:t>, </a:t>
            </a:r>
            <a:r>
              <a:rPr lang="ru-RU" sz="1050" dirty="0">
                <a:latin typeface="ArialNarrow"/>
              </a:rPr>
              <a:t>позволяющий установить особые отметки</a:t>
            </a:r>
          </a:p>
          <a:p>
            <a:r>
              <a:rPr lang="ru-RU" sz="1050" dirty="0">
                <a:latin typeface="ArialNarrow"/>
              </a:rPr>
              <a:t>удостоверения нотариального документа </a:t>
            </a:r>
            <a:r>
              <a:rPr lang="ru-RU" sz="1050" dirty="0">
                <a:latin typeface="TimesNewRomanPSMT"/>
              </a:rPr>
              <a:t>(1).</a:t>
            </a:r>
          </a:p>
          <a:p>
            <a:r>
              <a:rPr lang="ru-RU" sz="1050" dirty="0">
                <a:latin typeface="ArialNarrow"/>
              </a:rPr>
              <a:t>Также имеется возможность сохранить </a:t>
            </a:r>
            <a:r>
              <a:rPr lang="ru-RU" sz="1050" b="1" dirty="0">
                <a:latin typeface="ArialNarrow-Bold"/>
              </a:rPr>
              <a:t>Сообщение </a:t>
            </a:r>
            <a:r>
              <a:rPr lang="ru-RU" sz="1050" dirty="0">
                <a:latin typeface="ArialNarrow"/>
              </a:rPr>
              <a:t>для того</a:t>
            </a:r>
            <a:r>
              <a:rPr lang="ru-RU" sz="1050" dirty="0">
                <a:latin typeface="TimesNewRomanPSMT"/>
              </a:rPr>
              <a:t>, </a:t>
            </a:r>
            <a:r>
              <a:rPr lang="ru-RU" sz="1050" dirty="0">
                <a:latin typeface="ArialNarrow"/>
              </a:rPr>
              <a:t>чтобы вернуться к работе с ним позднее или передать</a:t>
            </a:r>
          </a:p>
          <a:p>
            <a:r>
              <a:rPr lang="ru-RU" sz="1050" b="1" dirty="0">
                <a:latin typeface="ArialNarrow-Bold"/>
              </a:rPr>
              <a:t>Сообщение </a:t>
            </a:r>
            <a:r>
              <a:rPr lang="ru-RU" sz="1050" dirty="0">
                <a:latin typeface="ArialNarrow"/>
              </a:rPr>
              <a:t>для подписи лицу</a:t>
            </a:r>
            <a:r>
              <a:rPr lang="ru-RU" sz="1050" dirty="0">
                <a:latin typeface="TimesNewRomanPSMT"/>
              </a:rPr>
              <a:t>, </a:t>
            </a:r>
            <a:r>
              <a:rPr lang="ru-RU" sz="1050" dirty="0">
                <a:latin typeface="ArialNarrow"/>
              </a:rPr>
              <a:t>обладающему правом подписи в случае</a:t>
            </a:r>
            <a:r>
              <a:rPr lang="ru-RU" sz="1050" dirty="0">
                <a:latin typeface="TimesNewRomanPSMT"/>
              </a:rPr>
              <a:t>, </a:t>
            </a:r>
            <a:r>
              <a:rPr lang="ru-RU" sz="1050" dirty="0">
                <a:latin typeface="ArialNarrow"/>
              </a:rPr>
              <a:t>если сотрудник администрации</a:t>
            </a:r>
            <a:r>
              <a:rPr lang="ru-RU" sz="1050" dirty="0">
                <a:latin typeface="TimesNewRomanPSMT"/>
              </a:rPr>
              <a:t>, </a:t>
            </a:r>
            <a:r>
              <a:rPr lang="ru-RU" sz="1050" dirty="0">
                <a:latin typeface="ArialNarrow"/>
              </a:rPr>
              <a:t>вводивший</a:t>
            </a:r>
          </a:p>
          <a:p>
            <a:r>
              <a:rPr lang="ru-RU" sz="1050" dirty="0">
                <a:latin typeface="ArialNarrow"/>
              </a:rPr>
              <a:t>данные </a:t>
            </a:r>
            <a:r>
              <a:rPr lang="ru-RU" sz="1050" b="1" dirty="0">
                <a:latin typeface="ArialNarrow-Bold"/>
              </a:rPr>
              <a:t>Сообщения </a:t>
            </a:r>
            <a:r>
              <a:rPr lang="ru-RU" sz="1050" dirty="0">
                <a:latin typeface="ArialNarrow"/>
              </a:rPr>
              <a:t>правом подписи не обладает</a:t>
            </a:r>
            <a:r>
              <a:rPr lang="ru-RU" sz="1050" dirty="0">
                <a:latin typeface="TimesNewRomanPSMT"/>
              </a:rPr>
              <a:t>. </a:t>
            </a:r>
            <a:r>
              <a:rPr lang="ru-RU" sz="1050" dirty="0">
                <a:latin typeface="ArialNarrow"/>
              </a:rPr>
              <a:t>Для этого нажмите кнопку </a:t>
            </a:r>
            <a:r>
              <a:rPr lang="ru-RU" sz="1050" dirty="0">
                <a:latin typeface="TimesNewRomanPSMT"/>
              </a:rPr>
              <a:t>«</a:t>
            </a:r>
            <a:r>
              <a:rPr lang="ru-RU" sz="1050" b="1" dirty="0">
                <a:latin typeface="ArialNarrow-Bold"/>
              </a:rPr>
              <a:t>Сохранить</a:t>
            </a:r>
            <a:r>
              <a:rPr lang="ru-RU" sz="1050" dirty="0">
                <a:latin typeface="TimesNewRomanPSMT"/>
              </a:rPr>
              <a:t>» (2). </a:t>
            </a:r>
            <a:r>
              <a:rPr lang="ru-RU" sz="1050" dirty="0">
                <a:latin typeface="ArialNarrow"/>
              </a:rPr>
              <a:t>Сохраненное</a:t>
            </a:r>
          </a:p>
          <a:p>
            <a:r>
              <a:rPr lang="ru-RU" sz="1050" b="1" dirty="0">
                <a:latin typeface="ArialNarrow-Bold"/>
              </a:rPr>
              <a:t>Сообщение </a:t>
            </a:r>
            <a:r>
              <a:rPr lang="ru-RU" sz="1050" dirty="0">
                <a:latin typeface="ArialNarrow"/>
              </a:rPr>
              <a:t>будет отображаться фильтром </a:t>
            </a:r>
            <a:r>
              <a:rPr lang="ru-RU" sz="1050" dirty="0">
                <a:latin typeface="TimesNewRomanPSMT"/>
              </a:rPr>
              <a:t>«</a:t>
            </a:r>
            <a:r>
              <a:rPr lang="ru-RU" sz="1050" b="1" dirty="0">
                <a:latin typeface="ArialNarrow-Bold"/>
              </a:rPr>
              <a:t>Черновики</a:t>
            </a:r>
            <a:r>
              <a:rPr lang="ru-RU" sz="1050" dirty="0">
                <a:latin typeface="TimesNewRomanPSMT"/>
              </a:rPr>
              <a:t>».</a:t>
            </a:r>
          </a:p>
          <a:p>
            <a:r>
              <a:rPr lang="ru-RU" sz="1050" dirty="0">
                <a:latin typeface="ArialNarrow"/>
              </a:rPr>
              <a:t>Для подписи </a:t>
            </a:r>
            <a:r>
              <a:rPr lang="ru-RU" sz="1050" b="1" dirty="0">
                <a:latin typeface="ArialNarrow-Bold"/>
              </a:rPr>
              <a:t>Сообщения </a:t>
            </a:r>
            <a:r>
              <a:rPr lang="ru-RU" sz="1050" dirty="0">
                <a:latin typeface="ArialNarrow"/>
              </a:rPr>
              <a:t>и отправки его в адрес </a:t>
            </a:r>
            <a:r>
              <a:rPr lang="ru-RU" sz="1050" b="1" dirty="0">
                <a:latin typeface="ArialNarrow-Bold"/>
              </a:rPr>
              <a:t>ЕИС </a:t>
            </a:r>
            <a:r>
              <a:rPr lang="ru-RU" sz="1050" dirty="0">
                <a:latin typeface="ArialNarrow"/>
              </a:rPr>
              <a:t>нажмите кнопку </a:t>
            </a:r>
            <a:r>
              <a:rPr lang="ru-RU" sz="1050" dirty="0">
                <a:latin typeface="TimesNewRomanPSMT"/>
              </a:rPr>
              <a:t>«</a:t>
            </a:r>
            <a:r>
              <a:rPr lang="ru-RU" sz="1050" b="1" dirty="0">
                <a:latin typeface="ArialNarrow-Bold"/>
              </a:rPr>
              <a:t>Подписать и отправить</a:t>
            </a:r>
            <a:r>
              <a:rPr lang="ru-RU" sz="1050" dirty="0">
                <a:latin typeface="TimesNewRomanPSMT"/>
              </a:rPr>
              <a:t>» (3).</a:t>
            </a:r>
          </a:p>
          <a:p>
            <a:r>
              <a:rPr lang="ru-RU" sz="1050" dirty="0">
                <a:latin typeface="ArialNarrow"/>
              </a:rPr>
              <a:t>Обратите внимание на то</a:t>
            </a:r>
            <a:r>
              <a:rPr lang="ru-RU" sz="1050" dirty="0">
                <a:latin typeface="TimesNewRomanPSMT"/>
              </a:rPr>
              <a:t>, </a:t>
            </a:r>
            <a:r>
              <a:rPr lang="ru-RU" sz="1050" dirty="0">
                <a:latin typeface="ArialNarrow"/>
              </a:rPr>
              <a:t>что документ не будет передан </a:t>
            </a:r>
            <a:r>
              <a:rPr lang="ru-RU" sz="1050" b="1" dirty="0">
                <a:latin typeface="ArialNarrow-Bold"/>
              </a:rPr>
              <a:t>ЕИС </a:t>
            </a:r>
            <a:r>
              <a:rPr lang="ru-RU" sz="1050" dirty="0">
                <a:latin typeface="ArialNarrow"/>
              </a:rPr>
              <a:t>до тех пор</a:t>
            </a:r>
            <a:r>
              <a:rPr lang="ru-RU" sz="1050" dirty="0">
                <a:latin typeface="TimesNewRomanPSMT"/>
              </a:rPr>
              <a:t>, </a:t>
            </a:r>
            <a:r>
              <a:rPr lang="ru-RU" sz="1050" dirty="0">
                <a:latin typeface="ArialNarrow"/>
              </a:rPr>
              <a:t>пока не будет выполнена операция</a:t>
            </a:r>
          </a:p>
          <a:p>
            <a:r>
              <a:rPr lang="ru-RU" sz="1050" dirty="0">
                <a:latin typeface="TimesNewRomanPSMT"/>
              </a:rPr>
              <a:t>«</a:t>
            </a:r>
            <a:r>
              <a:rPr lang="ru-RU" sz="1050" b="1" dirty="0">
                <a:latin typeface="ArialNarrow-Bold"/>
              </a:rPr>
              <a:t>Подписать и отправить</a:t>
            </a:r>
            <a:r>
              <a:rPr lang="ru-RU" sz="1050" dirty="0">
                <a:latin typeface="TimesNewRomanPSMT"/>
              </a:rPr>
              <a:t>».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7955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16913" cy="566738"/>
          </a:xfrm>
        </p:spPr>
        <p:txBody>
          <a:bodyPr/>
          <a:lstStyle/>
          <a:p>
            <a:pPr algn="ctr" eaLnBrk="1" hangingPunct="1"/>
            <a:r>
              <a:rPr lang="ru-RU" altLang="ru-RU" sz="2000" dirty="0">
                <a:ea typeface="PT Sans"/>
              </a:rPr>
              <a:t>Портал: Создание сообщения об аннулировании документа</a:t>
            </a:r>
            <a:endParaRPr lang="ru-RU" altLang="ru-RU" sz="2000" dirty="0" smtClean="0">
              <a:ea typeface="PT Sans"/>
            </a:endParaRPr>
          </a:p>
        </p:txBody>
      </p:sp>
      <p:sp>
        <p:nvSpPr>
          <p:cNvPr id="13315" name="Text Placeholder 13"/>
          <p:cNvSpPr>
            <a:spLocks noGrp="1"/>
          </p:cNvSpPr>
          <p:nvPr>
            <p:ph type="body" sz="half" idx="2"/>
          </p:nvPr>
        </p:nvSpPr>
        <p:spPr>
          <a:xfrm>
            <a:off x="544513" y="722313"/>
            <a:ext cx="8413750" cy="5703887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PT Sans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788378"/>
            <a:ext cx="8602427" cy="40154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387" y="4929932"/>
            <a:ext cx="7497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Narrow"/>
              </a:rPr>
              <a:t>Измените тип сообщения на </a:t>
            </a:r>
            <a:r>
              <a:rPr lang="ru-RU" dirty="0">
                <a:latin typeface="TimesNewRomanPSMT"/>
              </a:rPr>
              <a:t>«</a:t>
            </a:r>
            <a:r>
              <a:rPr lang="ru-RU" b="1" dirty="0">
                <a:latin typeface="ArialNarrow-Bold"/>
              </a:rPr>
              <a:t>Сообщение об аннулировании ранее зарегистрированного документа</a:t>
            </a:r>
            <a:r>
              <a:rPr lang="ru-RU" dirty="0">
                <a:latin typeface="TimesNewRomanPSMT"/>
              </a:rPr>
              <a:t>», </a:t>
            </a:r>
            <a:r>
              <a:rPr lang="ru-RU" dirty="0">
                <a:latin typeface="ArialNarrow"/>
              </a:rPr>
              <a:t>выбрав</a:t>
            </a:r>
          </a:p>
          <a:p>
            <a:r>
              <a:rPr lang="ru-RU" dirty="0">
                <a:latin typeface="ArialNarrow"/>
              </a:rPr>
              <a:t>соответствующий пункт в выпадающем списке </a:t>
            </a:r>
            <a:r>
              <a:rPr lang="ru-RU" dirty="0">
                <a:latin typeface="TimesNewRomanPSMT"/>
              </a:rPr>
              <a:t>(1).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3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eaLnBrk="1" hangingPunct="1">
          <a:defRPr dirty="0" smtClean="0">
            <a:latin typeface="PT Sans" pitchFamily="-8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3963</TotalTime>
  <Words>1019</Words>
  <Application>Microsoft Office PowerPoint</Application>
  <PresentationFormat>Экран (4:3)</PresentationFormat>
  <Paragraphs>101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MS PGothic</vt:lpstr>
      <vt:lpstr>MS PGothic</vt:lpstr>
      <vt:lpstr>Arial</vt:lpstr>
      <vt:lpstr>ArialNarrow</vt:lpstr>
      <vt:lpstr>ArialNarrow-Bold</vt:lpstr>
      <vt:lpstr>Calibri</vt:lpstr>
      <vt:lpstr>PT Sans</vt:lpstr>
      <vt:lpstr>TimesNewRomanPSMT</vt:lpstr>
      <vt:lpstr>Office Theme</vt:lpstr>
      <vt:lpstr>«ПОРЯДОК НАПРАВЛЕНИЯ В НОТАРИАЛЬНУЮ ПАЛАТУ СВЕДЕНИЙ ОБ УДОСТОВЕРЕННЫХ ЗАВЕЩАНИЯХ, ДОВЕРЕННОСТЯХ, АКТАХ ИХ ОТМЕНЫ С ИСПОЛЬЗОВАНИЕМ ПОРТАЛА ПЕРЕДАЧИ СВЕДЕНИЙ ОМСУ»</vt:lpstr>
      <vt:lpstr>Портал: Аутентификация пользователя</vt:lpstr>
      <vt:lpstr>Портал: Регистрация сотрудника администрации</vt:lpstr>
      <vt:lpstr>Портал: Внесение сведений о совершенном действии</vt:lpstr>
      <vt:lpstr>Портал: Внесение сведений о совершенном действии</vt:lpstr>
      <vt:lpstr>Портал: Внесение сведений о совершенном действии</vt:lpstr>
      <vt:lpstr>Портал: Внесение сведений о совершенном действии</vt:lpstr>
      <vt:lpstr>Портал: Внесение сведений о совершенном действии</vt:lpstr>
      <vt:lpstr>Портал: Создание сообщения об аннулировании документа</vt:lpstr>
      <vt:lpstr>Портал: Создание сообщения об аннулировании документа</vt:lpstr>
      <vt:lpstr>Портал: Создание сообщения о изменяемом документа</vt:lpstr>
      <vt:lpstr>Портал: Создание сообщения о изменяемом документа</vt:lpstr>
      <vt:lpstr>       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сервисы _x0003_нотариата России</dc:title>
  <dc:creator>Дьяков</dc:creator>
  <cp:lastModifiedBy>Киселев Кирилл</cp:lastModifiedBy>
  <cp:revision>196</cp:revision>
  <cp:lastPrinted>2016-05-27T12:56:43Z</cp:lastPrinted>
  <dcterms:created xsi:type="dcterms:W3CDTF">2012-11-26T12:03:53Z</dcterms:created>
  <dcterms:modified xsi:type="dcterms:W3CDTF">2019-01-30T15:02:16Z</dcterms:modified>
</cp:coreProperties>
</file>